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7"/>
  </p:notesMasterIdLst>
  <p:handoutMasterIdLst>
    <p:handoutMasterId r:id="rId28"/>
  </p:handoutMasterIdLst>
  <p:sldIdLst>
    <p:sldId id="292" r:id="rId5"/>
    <p:sldId id="301" r:id="rId6"/>
    <p:sldId id="317" r:id="rId7"/>
    <p:sldId id="320" r:id="rId8"/>
    <p:sldId id="313" r:id="rId9"/>
    <p:sldId id="321" r:id="rId10"/>
    <p:sldId id="300" r:id="rId11"/>
    <p:sldId id="323" r:id="rId12"/>
    <p:sldId id="325" r:id="rId13"/>
    <p:sldId id="327" r:id="rId14"/>
    <p:sldId id="328" r:id="rId15"/>
    <p:sldId id="319" r:id="rId16"/>
    <p:sldId id="329" r:id="rId17"/>
    <p:sldId id="331" r:id="rId18"/>
    <p:sldId id="333" r:id="rId19"/>
    <p:sldId id="337" r:id="rId20"/>
    <p:sldId id="336" r:id="rId21"/>
    <p:sldId id="338" r:id="rId22"/>
    <p:sldId id="339" r:id="rId23"/>
    <p:sldId id="340" r:id="rId24"/>
    <p:sldId id="341" r:id="rId25"/>
    <p:sldId id="293" r:id="rId26"/>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A0A6"/>
    <a:srgbClr val="F1F4F2"/>
    <a:srgbClr val="A66E98"/>
    <a:srgbClr val="FFFFFF"/>
    <a:srgbClr val="6D597A"/>
    <a:srgbClr val="B66675"/>
    <a:srgbClr val="226162"/>
    <a:srgbClr val="00A3B5"/>
    <a:srgbClr val="00A3B4"/>
    <a:srgbClr val="B5C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77" autoAdjust="0"/>
    <p:restoredTop sz="80640" autoAdjust="0"/>
  </p:normalViewPr>
  <p:slideViewPr>
    <p:cSldViewPr snapToGrid="0">
      <p:cViewPr>
        <p:scale>
          <a:sx n="99" d="100"/>
          <a:sy n="99" d="100"/>
        </p:scale>
        <p:origin x="552" y="-304"/>
      </p:cViewPr>
      <p:guideLst/>
    </p:cSldViewPr>
  </p:slideViewPr>
  <p:notesTextViewPr>
    <p:cViewPr>
      <p:scale>
        <a:sx n="145" d="100"/>
        <a:sy n="145" d="100"/>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03/02/26</a:t>
            </a:fld>
            <a:endParaRPr lang="it-IT" dirty="0"/>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03/02/26</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85750" indent="-285750">
              <a:lnSpc>
                <a:spcPct val="150000"/>
              </a:lnSpc>
              <a:buFont typeface="Arial" panose="020B0604020202020204" pitchFamily="34" charset="0"/>
              <a:buChar char="•"/>
            </a:pPr>
            <a:r>
              <a:rPr lang="it-IT" dirty="0"/>
              <a:t>L</a:t>
            </a:r>
            <a:r>
              <a:rPr lang="it-IT" b="1" dirty="0"/>
              <a:t>’obesità </a:t>
            </a:r>
            <a:r>
              <a:rPr lang="it-IT" dirty="0"/>
              <a:t>è definita come una malattia multifattoriale, cronica, recidivante ed ingravescente, che può affliggere chi ne soffre per tutta la vita.</a:t>
            </a:r>
          </a:p>
          <a:p>
            <a:pPr marL="285750" indent="-285750">
              <a:lnSpc>
                <a:spcPct val="150000"/>
              </a:lnSpc>
              <a:buFont typeface="Arial" panose="020B0604020202020204" pitchFamily="34" charset="0"/>
              <a:buChar char="•"/>
            </a:pPr>
            <a:endParaRPr lang="it-IT" dirty="0"/>
          </a:p>
          <a:p>
            <a:pPr marL="285750" indent="-285750">
              <a:lnSpc>
                <a:spcPct val="150000"/>
              </a:lnSpc>
              <a:buFont typeface="Arial" panose="020B0604020202020204" pitchFamily="34" charset="0"/>
              <a:buChar char="•"/>
            </a:pPr>
            <a:r>
              <a:rPr lang="it-IT" dirty="0"/>
              <a:t>È il risultato dell’i</a:t>
            </a:r>
            <a:r>
              <a:rPr lang="it-IT" b="1" dirty="0"/>
              <a:t>nterazione</a:t>
            </a:r>
            <a:r>
              <a:rPr lang="it-IT" dirty="0"/>
              <a:t> tra </a:t>
            </a:r>
            <a:r>
              <a:rPr lang="it-IT" b="1" dirty="0"/>
              <a:t>caratteristiche genetiche </a:t>
            </a:r>
            <a:r>
              <a:rPr lang="it-IT" dirty="0"/>
              <a:t>individuali e </a:t>
            </a:r>
            <a:r>
              <a:rPr lang="it-IT" b="1" dirty="0"/>
              <a:t>ambiente «</a:t>
            </a:r>
            <a:r>
              <a:rPr lang="it-IT" b="1" dirty="0" err="1"/>
              <a:t>obesogenico</a:t>
            </a:r>
            <a:r>
              <a:rPr lang="it-IT" b="1" dirty="0"/>
              <a:t>.</a:t>
            </a:r>
          </a:p>
          <a:p>
            <a:pPr marL="285750" indent="-285750">
              <a:lnSpc>
                <a:spcPct val="150000"/>
              </a:lnSpc>
              <a:buFont typeface="Arial" panose="020B0604020202020204" pitchFamily="34" charset="0"/>
              <a:buChar char="•"/>
            </a:pPr>
            <a:r>
              <a:rPr lang="it-IT" b="1" dirty="0"/>
              <a:t>In questo immagine possiamo vedere due modelli di spiegazione dell’aumentata  dell’incidenza dell’obesità a partire dagli anni ’50. A sinistra lo spostamento della distribuzione del BMI è dovuto interamente al cambiamento ambientale, a destra invece vediamo che la distribuzione del BMI non subisce uno shift lineare, ma diventa </a:t>
            </a:r>
            <a:r>
              <a:rPr lang="it-IT" b="1" dirty="0" err="1"/>
              <a:t>assimetrica</a:t>
            </a:r>
            <a:r>
              <a:rPr lang="it-IT" b="1" dirty="0"/>
              <a:t> con una coda che sia allunga sulla destra suggerendo che l’influenza ambientale non agisce in egual misura su tutta la popolazione.  Quindi suggerisce la presenza di una vulnerabilità individuale allo sviluppo dell’obesità.</a:t>
            </a:r>
          </a:p>
          <a:p>
            <a:pPr marL="285750" indent="-285750">
              <a:lnSpc>
                <a:spcPct val="150000"/>
              </a:lnSpc>
              <a:buFont typeface="Arial" panose="020B0604020202020204" pitchFamily="34" charset="0"/>
              <a:buChar char="•"/>
            </a:pPr>
            <a:endParaRPr lang="it-IT" b="1" dirty="0"/>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it-IT" dirty="0"/>
              <a:t>L’</a:t>
            </a:r>
            <a:r>
              <a:rPr lang="it-IT" b="1" dirty="0"/>
              <a:t>OMS</a:t>
            </a:r>
            <a:r>
              <a:rPr lang="it-IT" dirty="0"/>
              <a:t> (2022) considera l’obesità una epidemia globale data la sua morbilità e mortalità e rappresenta uno dei principali problemi di salute pubblica al mondo. </a:t>
            </a:r>
          </a:p>
          <a:p>
            <a:pPr marL="285750" indent="-285750">
              <a:lnSpc>
                <a:spcPct val="150000"/>
              </a:lnSpc>
              <a:buFont typeface="Arial" panose="020B0604020202020204" pitchFamily="34" charset="0"/>
              <a:buChar char="•"/>
            </a:pP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2</a:t>
            </a:fld>
            <a:endParaRPr lang="it-IT" noProof="0" dirty="0"/>
          </a:p>
        </p:txBody>
      </p:sp>
    </p:spTree>
    <p:extLst>
      <p:ext uri="{BB962C8B-B14F-4D97-AF65-F5344CB8AC3E}">
        <p14:creationId xmlns:p14="http://schemas.microsoft.com/office/powerpoint/2010/main" val="2158670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793A3-1972-619B-C16F-C20E46E0812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7C0132E-7EF9-90AD-FA45-37B5A7CAA16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78C5D5F-4A6C-E90F-3662-F41CE45104B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45FCB2F-46B1-7D11-5778-A22C9437675E}"/>
              </a:ext>
            </a:extLst>
          </p:cNvPr>
          <p:cNvSpPr>
            <a:spLocks noGrp="1"/>
          </p:cNvSpPr>
          <p:nvPr>
            <p:ph type="sldNum" sz="quarter" idx="5"/>
          </p:nvPr>
        </p:nvSpPr>
        <p:spPr/>
        <p:txBody>
          <a:bodyPr/>
          <a:lstStyle/>
          <a:p>
            <a:pPr rtl="0"/>
            <a:fld id="{284ECAD9-32EE-4091-BDA5-6BD15ACC5E58}" type="slidenum">
              <a:rPr lang="it-IT" noProof="0" smtClean="0"/>
              <a:t>15</a:t>
            </a:fld>
            <a:endParaRPr lang="it-IT" noProof="0" dirty="0"/>
          </a:p>
        </p:txBody>
      </p:sp>
    </p:spTree>
    <p:extLst>
      <p:ext uri="{BB962C8B-B14F-4D97-AF65-F5344CB8AC3E}">
        <p14:creationId xmlns:p14="http://schemas.microsoft.com/office/powerpoint/2010/main" val="678018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290C0-254D-0EC3-1873-9477F81E49D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77E280B-D709-DB57-BE90-11A00980026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27F1962-01F1-F65C-F87A-AB19F3DDCB9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FEF1FC0-608C-B6EA-03BD-A71E1C48506D}"/>
              </a:ext>
            </a:extLst>
          </p:cNvPr>
          <p:cNvSpPr>
            <a:spLocks noGrp="1"/>
          </p:cNvSpPr>
          <p:nvPr>
            <p:ph type="sldNum" sz="quarter" idx="5"/>
          </p:nvPr>
        </p:nvSpPr>
        <p:spPr/>
        <p:txBody>
          <a:bodyPr/>
          <a:lstStyle/>
          <a:p>
            <a:pPr rtl="0"/>
            <a:fld id="{284ECAD9-32EE-4091-BDA5-6BD15ACC5E58}" type="slidenum">
              <a:rPr lang="it-IT" noProof="0" smtClean="0"/>
              <a:t>16</a:t>
            </a:fld>
            <a:endParaRPr lang="it-IT" noProof="0" dirty="0"/>
          </a:p>
        </p:txBody>
      </p:sp>
    </p:spTree>
    <p:extLst>
      <p:ext uri="{BB962C8B-B14F-4D97-AF65-F5344CB8AC3E}">
        <p14:creationId xmlns:p14="http://schemas.microsoft.com/office/powerpoint/2010/main" val="3457994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36986-5BED-D794-7E7D-5AA6A44D60C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67DD62E-F82E-8D67-02C6-784AF58DCBC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B2C1FBE-CCCF-DFDB-1C2E-58518F5F087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BFFFD12E-65D5-7120-A3EB-71321FF552EB}"/>
              </a:ext>
            </a:extLst>
          </p:cNvPr>
          <p:cNvSpPr>
            <a:spLocks noGrp="1"/>
          </p:cNvSpPr>
          <p:nvPr>
            <p:ph type="sldNum" sz="quarter" idx="5"/>
          </p:nvPr>
        </p:nvSpPr>
        <p:spPr/>
        <p:txBody>
          <a:bodyPr/>
          <a:lstStyle/>
          <a:p>
            <a:pPr rtl="0"/>
            <a:fld id="{284ECAD9-32EE-4091-BDA5-6BD15ACC5E58}" type="slidenum">
              <a:rPr lang="it-IT" noProof="0" smtClean="0"/>
              <a:t>17</a:t>
            </a:fld>
            <a:endParaRPr lang="it-IT" noProof="0" dirty="0"/>
          </a:p>
        </p:txBody>
      </p:sp>
    </p:spTree>
    <p:extLst>
      <p:ext uri="{BB962C8B-B14F-4D97-AF65-F5344CB8AC3E}">
        <p14:creationId xmlns:p14="http://schemas.microsoft.com/office/powerpoint/2010/main" val="267511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294E7-D6BE-7FC2-A81B-B8DE4CBFCEA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928CCFC-26AF-5814-6281-09543C8D44F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77FB7C7-F578-CFF7-5D6F-699347F6C0B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9B1F4DA-4E7F-4B11-478C-2E91A2E2B3F8}"/>
              </a:ext>
            </a:extLst>
          </p:cNvPr>
          <p:cNvSpPr>
            <a:spLocks noGrp="1"/>
          </p:cNvSpPr>
          <p:nvPr>
            <p:ph type="sldNum" sz="quarter" idx="5"/>
          </p:nvPr>
        </p:nvSpPr>
        <p:spPr/>
        <p:txBody>
          <a:bodyPr/>
          <a:lstStyle/>
          <a:p>
            <a:pPr rtl="0"/>
            <a:fld id="{284ECAD9-32EE-4091-BDA5-6BD15ACC5E58}" type="slidenum">
              <a:rPr lang="it-IT" noProof="0" smtClean="0"/>
              <a:t>18</a:t>
            </a:fld>
            <a:endParaRPr lang="it-IT" noProof="0" dirty="0"/>
          </a:p>
        </p:txBody>
      </p:sp>
    </p:spTree>
    <p:extLst>
      <p:ext uri="{BB962C8B-B14F-4D97-AF65-F5344CB8AC3E}">
        <p14:creationId xmlns:p14="http://schemas.microsoft.com/office/powerpoint/2010/main" val="2005333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2F1E9-701F-324F-D6C2-F93D559C868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C2E527A-CDE7-E54F-C920-EB2157288B6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EC78C3E-2E91-A04E-8774-57FDFB78EC53}"/>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C4CC670B-CA53-0BCC-5449-3A1A56D3828C}"/>
              </a:ext>
            </a:extLst>
          </p:cNvPr>
          <p:cNvSpPr>
            <a:spLocks noGrp="1"/>
          </p:cNvSpPr>
          <p:nvPr>
            <p:ph type="sldNum" sz="quarter" idx="5"/>
          </p:nvPr>
        </p:nvSpPr>
        <p:spPr/>
        <p:txBody>
          <a:bodyPr/>
          <a:lstStyle/>
          <a:p>
            <a:pPr rtl="0"/>
            <a:fld id="{284ECAD9-32EE-4091-BDA5-6BD15ACC5E58}" type="slidenum">
              <a:rPr lang="it-IT" noProof="0" smtClean="0"/>
              <a:t>19</a:t>
            </a:fld>
            <a:endParaRPr lang="it-IT" noProof="0" dirty="0"/>
          </a:p>
        </p:txBody>
      </p:sp>
    </p:spTree>
    <p:extLst>
      <p:ext uri="{BB962C8B-B14F-4D97-AF65-F5344CB8AC3E}">
        <p14:creationId xmlns:p14="http://schemas.microsoft.com/office/powerpoint/2010/main" val="3035652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127E9-7E24-6439-2F77-8F581B61632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4805CBE-F85B-9114-F2E5-64E6D37C9A6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BCB315D-C04F-47E7-007B-138D25EC78E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D2D827BF-069E-6E86-6027-B8FB70A4BC7F}"/>
              </a:ext>
            </a:extLst>
          </p:cNvPr>
          <p:cNvSpPr>
            <a:spLocks noGrp="1"/>
          </p:cNvSpPr>
          <p:nvPr>
            <p:ph type="sldNum" sz="quarter" idx="5"/>
          </p:nvPr>
        </p:nvSpPr>
        <p:spPr/>
        <p:txBody>
          <a:bodyPr/>
          <a:lstStyle/>
          <a:p>
            <a:pPr rtl="0"/>
            <a:fld id="{284ECAD9-32EE-4091-BDA5-6BD15ACC5E58}" type="slidenum">
              <a:rPr lang="it-IT" noProof="0" smtClean="0"/>
              <a:t>20</a:t>
            </a:fld>
            <a:endParaRPr lang="it-IT" noProof="0" dirty="0"/>
          </a:p>
        </p:txBody>
      </p:sp>
    </p:spTree>
    <p:extLst>
      <p:ext uri="{BB962C8B-B14F-4D97-AF65-F5344CB8AC3E}">
        <p14:creationId xmlns:p14="http://schemas.microsoft.com/office/powerpoint/2010/main" val="870682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CED05-13AE-F488-D6BD-825D12F47E1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37DA1FD-DACF-0EA7-65D5-4CB7B01402B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ADB4A21-D4C0-12C7-C075-2FE66D8B9C6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5F87CAD-B892-C32F-92B9-E4F2310CD767}"/>
              </a:ext>
            </a:extLst>
          </p:cNvPr>
          <p:cNvSpPr>
            <a:spLocks noGrp="1"/>
          </p:cNvSpPr>
          <p:nvPr>
            <p:ph type="sldNum" sz="quarter" idx="5"/>
          </p:nvPr>
        </p:nvSpPr>
        <p:spPr/>
        <p:txBody>
          <a:bodyPr/>
          <a:lstStyle/>
          <a:p>
            <a:pPr rtl="0"/>
            <a:fld id="{284ECAD9-32EE-4091-BDA5-6BD15ACC5E58}" type="slidenum">
              <a:rPr lang="it-IT" noProof="0" smtClean="0"/>
              <a:t>21</a:t>
            </a:fld>
            <a:endParaRPr lang="it-IT" noProof="0" dirty="0"/>
          </a:p>
        </p:txBody>
      </p:sp>
    </p:spTree>
    <p:extLst>
      <p:ext uri="{BB962C8B-B14F-4D97-AF65-F5344CB8AC3E}">
        <p14:creationId xmlns:p14="http://schemas.microsoft.com/office/powerpoint/2010/main" val="1348261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602AE-0CE8-4A5E-F79D-ECEBEFA0488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50659C4-F32D-9AA5-D8CB-140B0337974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4E1F638-BAD2-B828-5F18-1623C5284AC4}"/>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2B1DA62-980D-4428-F966-FE95C944946A}"/>
              </a:ext>
            </a:extLst>
          </p:cNvPr>
          <p:cNvSpPr>
            <a:spLocks noGrp="1"/>
          </p:cNvSpPr>
          <p:nvPr>
            <p:ph type="sldNum" sz="quarter" idx="5"/>
          </p:nvPr>
        </p:nvSpPr>
        <p:spPr/>
        <p:txBody>
          <a:bodyPr/>
          <a:lstStyle/>
          <a:p>
            <a:pPr rtl="0"/>
            <a:fld id="{284ECAD9-32EE-4091-BDA5-6BD15ACC5E58}" type="slidenum">
              <a:rPr lang="it-IT" noProof="0" smtClean="0"/>
              <a:t>3</a:t>
            </a:fld>
            <a:endParaRPr lang="it-IT" noProof="0" dirty="0"/>
          </a:p>
        </p:txBody>
      </p:sp>
    </p:spTree>
    <p:extLst>
      <p:ext uri="{BB962C8B-B14F-4D97-AF65-F5344CB8AC3E}">
        <p14:creationId xmlns:p14="http://schemas.microsoft.com/office/powerpoint/2010/main" val="372186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dirty="0">
                <a:solidFill>
                  <a:schemeClr val="tx1"/>
                </a:solidFill>
                <a:effectLst/>
                <a:latin typeface="+mn-lt"/>
                <a:ea typeface="+mn-ea"/>
                <a:cs typeface="+mn-cs"/>
              </a:rPr>
              <a:t>Le persone con obesità affrontano atteggiamenti negativi espliciti e discriminazione (</a:t>
            </a:r>
            <a:r>
              <a:rPr lang="it-IT" sz="1200" b="1" i="0" u="none" strike="noStrike" kern="1200" dirty="0">
                <a:solidFill>
                  <a:schemeClr val="tx1"/>
                </a:solidFill>
                <a:effectLst/>
                <a:latin typeface="+mn-lt"/>
                <a:ea typeface="+mn-ea"/>
                <a:cs typeface="+mn-cs"/>
              </a:rPr>
              <a:t>stigma del peso vissuto</a:t>
            </a:r>
            <a:r>
              <a:rPr lang="it-IT" sz="1200" b="0" i="0" u="none" strike="noStrike" kern="1200" dirty="0">
                <a:solidFill>
                  <a:schemeClr val="tx1"/>
                </a:solidFill>
                <a:effectLst/>
                <a:latin typeface="+mn-lt"/>
                <a:ea typeface="+mn-ea"/>
                <a:cs typeface="+mn-cs"/>
              </a:rPr>
              <a:t>), prevedono l’esposizione a queste esperienze con preoccupazione, disagio o evitamento (</a:t>
            </a:r>
            <a:r>
              <a:rPr lang="it-IT" sz="1200" b="1" i="0" u="none" strike="noStrike" kern="1200" dirty="0">
                <a:solidFill>
                  <a:schemeClr val="tx1"/>
                </a:solidFill>
                <a:effectLst/>
                <a:latin typeface="+mn-lt"/>
                <a:ea typeface="+mn-ea"/>
                <a:cs typeface="+mn-cs"/>
              </a:rPr>
              <a:t>stigma del peso anticipato</a:t>
            </a:r>
            <a:r>
              <a:rPr lang="it-IT" sz="1200" b="0" i="0" u="none" strike="noStrike" kern="1200" dirty="0">
                <a:solidFill>
                  <a:schemeClr val="tx1"/>
                </a:solidFill>
                <a:effectLst/>
                <a:latin typeface="+mn-lt"/>
                <a:ea typeface="+mn-ea"/>
                <a:cs typeface="+mn-cs"/>
              </a:rPr>
              <a:t>) e interiorizzano questi messaggi (</a:t>
            </a:r>
            <a:r>
              <a:rPr lang="it-IT" sz="1200" b="1" i="0" u="none" strike="noStrike" kern="1200" dirty="0">
                <a:solidFill>
                  <a:schemeClr val="tx1"/>
                </a:solidFill>
                <a:effectLst/>
                <a:latin typeface="+mn-lt"/>
                <a:ea typeface="+mn-ea"/>
                <a:cs typeface="+mn-cs"/>
              </a:rPr>
              <a:t>stigma del peso interiorizzato</a:t>
            </a:r>
            <a:r>
              <a:rPr lang="it-IT" sz="1200" b="0" i="0" u="none" strike="noStrike" kern="1200" dirty="0">
                <a:solidFill>
                  <a:schemeClr val="tx1"/>
                </a:solidFill>
                <a:effectLst/>
                <a:latin typeface="+mn-lt"/>
                <a:ea typeface="+mn-ea"/>
                <a:cs typeface="+mn-cs"/>
              </a:rPr>
              <a:t>).</a:t>
            </a:r>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4</a:t>
            </a:fld>
            <a:endParaRPr lang="it-IT" noProof="0" dirty="0"/>
          </a:p>
        </p:txBody>
      </p:sp>
    </p:spTree>
    <p:extLst>
      <p:ext uri="{BB962C8B-B14F-4D97-AF65-F5344CB8AC3E}">
        <p14:creationId xmlns:p14="http://schemas.microsoft.com/office/powerpoint/2010/main" val="143403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dirty="0">
                <a:solidFill>
                  <a:schemeClr val="tx1"/>
                </a:solidFill>
                <a:effectLst/>
                <a:latin typeface="+mn-lt"/>
                <a:ea typeface="+mn-ea"/>
                <a:cs typeface="+mn-cs"/>
              </a:rPr>
              <a:t>Il modello ecologico multilivello di </a:t>
            </a:r>
            <a:r>
              <a:rPr lang="it-IT" sz="1200" b="1" i="0" u="none" strike="noStrike" kern="1200" dirty="0" err="1">
                <a:solidFill>
                  <a:schemeClr val="tx1"/>
                </a:solidFill>
                <a:effectLst/>
                <a:latin typeface="+mn-lt"/>
                <a:ea typeface="+mn-ea"/>
                <a:cs typeface="+mn-cs"/>
              </a:rPr>
              <a:t>Bronfenbrenner</a:t>
            </a:r>
            <a:r>
              <a:rPr lang="it-IT" sz="1200" b="0" i="0" u="none" strike="noStrike" kern="1200" dirty="0">
                <a:solidFill>
                  <a:schemeClr val="tx1"/>
                </a:solidFill>
                <a:effectLst/>
                <a:latin typeface="+mn-lt"/>
                <a:ea typeface="+mn-ea"/>
                <a:cs typeface="+mn-cs"/>
              </a:rPr>
              <a:t> ci offre una chiave di lettura fondamentale per comprendere fenomeni complessi come lo stigma legato al peso.</a:t>
            </a:r>
          </a:p>
          <a:p>
            <a:r>
              <a:rPr lang="it-IT" sz="1200" b="0" i="0" u="none" strike="noStrike" kern="1200" dirty="0">
                <a:solidFill>
                  <a:schemeClr val="tx1"/>
                </a:solidFill>
                <a:effectLst/>
                <a:latin typeface="+mn-lt"/>
                <a:ea typeface="+mn-ea"/>
                <a:cs typeface="+mn-cs"/>
              </a:rPr>
              <a:t>Secondo questo modello, lo sviluppo delle caratteristiche psicologiche di una persona e il suo comportamento non dipendono esclusivamente da fattori individuali, ma sono il risultato di un’interazione dinamica e continua tra l’individuo e i suoi contesti fisici e sociali.</a:t>
            </a:r>
          </a:p>
          <a:p>
            <a:r>
              <a:rPr lang="it-IT" sz="1200" b="0" i="0" u="none" strike="noStrike" kern="1200" dirty="0">
                <a:solidFill>
                  <a:schemeClr val="tx1"/>
                </a:solidFill>
                <a:effectLst/>
                <a:latin typeface="+mn-lt"/>
                <a:ea typeface="+mn-ea"/>
                <a:cs typeface="+mn-cs"/>
              </a:rPr>
              <a:t>Questo significa che non possiamo analizzare la persona isolandola dal suo ambiente. Le esperienze che vive in famiglia, a scuola, nel lavoro, attraverso l’esposizione ai messaggi proveniente dai media e nei servizi sanitari influenzano profondamente il modo in cui si  costruisce la propria identità, la propria autostima e i propri comportamenti.</a:t>
            </a:r>
          </a:p>
          <a:p>
            <a:r>
              <a:rPr lang="it-IT" sz="1200" b="0" i="0" u="none" strike="noStrike" kern="1200" dirty="0">
                <a:solidFill>
                  <a:schemeClr val="tx1"/>
                </a:solidFill>
                <a:effectLst/>
                <a:latin typeface="+mn-lt"/>
                <a:ea typeface="+mn-ea"/>
                <a:cs typeface="+mn-cs"/>
              </a:rPr>
              <a:t>Nel caso dello stigma legato al peso, questo modello ci aiuta a capire che:</a:t>
            </a:r>
          </a:p>
          <a:p>
            <a:r>
              <a:rPr lang="it-IT" sz="1200" b="0" i="0" u="none" strike="noStrike" kern="1200" dirty="0">
                <a:solidFill>
                  <a:schemeClr val="tx1"/>
                </a:solidFill>
                <a:effectLst/>
                <a:latin typeface="+mn-lt"/>
                <a:ea typeface="+mn-ea"/>
                <a:cs typeface="+mn-cs"/>
              </a:rPr>
              <a:t>non è solo una questione di percezioni individuali, ma è il prodotto di complessi sistemi interconnessi che includono: relazioni interpersonali, istituzioni, cultura e norme sociali.</a:t>
            </a:r>
          </a:p>
          <a:p>
            <a:r>
              <a:rPr lang="it-IT" sz="1200" b="0" i="0" u="none" strike="noStrike" kern="1200" dirty="0">
                <a:solidFill>
                  <a:schemeClr val="tx1"/>
                </a:solidFill>
                <a:effectLst/>
                <a:latin typeface="+mn-lt"/>
                <a:ea typeface="+mn-ea"/>
                <a:cs typeface="+mn-cs"/>
              </a:rPr>
              <a:t>Lo stigma mina profondamente il </a:t>
            </a:r>
            <a:r>
              <a:rPr lang="it-IT" sz="1200" b="1" i="0" u="none" strike="noStrike" kern="1200" dirty="0">
                <a:solidFill>
                  <a:schemeClr val="tx1"/>
                </a:solidFill>
                <a:effectLst/>
                <a:latin typeface="+mn-lt"/>
                <a:ea typeface="+mn-ea"/>
                <a:cs typeface="+mn-cs"/>
              </a:rPr>
              <a:t>senso di autoefficacia</a:t>
            </a:r>
            <a:r>
              <a:rPr lang="it-IT" sz="1200" b="0" i="0" u="none" strike="noStrike" kern="1200" dirty="0">
                <a:solidFill>
                  <a:schemeClr val="tx1"/>
                </a:solidFill>
                <a:effectLst/>
                <a:latin typeface="+mn-lt"/>
                <a:ea typeface="+mn-ea"/>
                <a:cs typeface="+mn-cs"/>
              </a:rPr>
              <a:t>, cioè la percezione di essere capaci di agire in modo efficace sulla propria vita.</a:t>
            </a:r>
          </a:p>
          <a:p>
            <a:r>
              <a:rPr lang="it-IT" sz="1200" b="0" i="0" u="none" strike="noStrike" kern="1200" dirty="0">
                <a:solidFill>
                  <a:schemeClr val="tx1"/>
                </a:solidFill>
                <a:effectLst/>
                <a:latin typeface="+mn-lt"/>
                <a:ea typeface="+mn-ea"/>
                <a:cs typeface="+mn-cs"/>
              </a:rPr>
              <a:t>Quando poi una persona interiorizza messaggi svalutanti, può iniziare a dubitare della propria capacità di pianificare obiettivi, prendere decisioni e mettere in atto comportamenti coerenti con la propria identità e i propri valori.</a:t>
            </a:r>
          </a:p>
          <a:p>
            <a:r>
              <a:rPr lang="it-IT" sz="1200" b="0" i="0" u="none" strike="noStrike" kern="1200" dirty="0">
                <a:solidFill>
                  <a:schemeClr val="tx1"/>
                </a:solidFill>
                <a:effectLst/>
                <a:latin typeface="+mn-lt"/>
                <a:ea typeface="+mn-ea"/>
                <a:cs typeface="+mn-cs"/>
              </a:rPr>
              <a:t>Questo ha implicazioni dirette anche sulla salute: se il senso di autoefficacia viene indebolito, diventa più difficile intraprendere e mantenere comportamenti orientati al benessere, come aderire a un percorso di cura, praticare attività fisica o adottare abitudini salutari.</a:t>
            </a:r>
          </a:p>
          <a:p>
            <a:endParaRPr lang="it-IT" sz="1200" b="0" i="0" u="none" strike="noStrike"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5</a:t>
            </a:fld>
            <a:endParaRPr lang="it-IT" noProof="0" dirty="0"/>
          </a:p>
        </p:txBody>
      </p:sp>
    </p:spTree>
    <p:extLst>
      <p:ext uri="{BB962C8B-B14F-4D97-AF65-F5344CB8AC3E}">
        <p14:creationId xmlns:p14="http://schemas.microsoft.com/office/powerpoint/2010/main" val="41317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dirty="0">
                <a:solidFill>
                  <a:schemeClr val="tx1"/>
                </a:solidFill>
                <a:effectLst/>
                <a:latin typeface="+mn-lt"/>
                <a:ea typeface="+mn-ea"/>
                <a:cs typeface="+mn-cs"/>
              </a:rPr>
              <a:t>Lo stigma sociale per il peso di presenta in modo pervasivo in molteplici contesti: in famiglia, nel rapporto con pari (ad es. nei ragazzi in adolescenza), nei messaggi diffusi a livello di mass-media e sui social networks, nei contesti educativi (es. a scuola), nell’ambiente professionale e anche a livello di sistema sanitari. Non si parla di episodi isolati ma di un atmosfera all’interno della società occidentale, un’esperienza che può accompagnare la persona lungo tutto l’arco della vita. </a:t>
            </a:r>
          </a:p>
          <a:p>
            <a:r>
              <a:rPr lang="it-IT" sz="1200" b="0" i="0" u="none" strike="noStrike" kern="1200" dirty="0">
                <a:solidFill>
                  <a:schemeClr val="tx1"/>
                </a:solidFill>
                <a:effectLst/>
                <a:latin typeface="+mn-lt"/>
                <a:ea typeface="+mn-ea"/>
                <a:cs typeface="+mn-cs"/>
              </a:rPr>
              <a:t>Lo stigma agisce su diversi livelli: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dirty="0">
                <a:solidFill>
                  <a:schemeClr val="tx1"/>
                </a:solidFill>
                <a:effectLst/>
                <a:latin typeface="+mn-lt"/>
                <a:ea typeface="+mn-ea"/>
                <a:cs typeface="+mn-cs"/>
              </a:rPr>
              <a:t>- Quello </a:t>
            </a:r>
            <a:r>
              <a:rPr lang="it-IT" sz="1200" b="1" i="0" u="none" strike="noStrike" kern="1200" dirty="0">
                <a:solidFill>
                  <a:schemeClr val="tx1"/>
                </a:solidFill>
                <a:effectLst/>
                <a:latin typeface="+mn-lt"/>
                <a:ea typeface="+mn-ea"/>
                <a:cs typeface="+mn-cs"/>
              </a:rPr>
              <a:t>istituzionale o strutturale</a:t>
            </a:r>
            <a:r>
              <a:rPr lang="it-IT" sz="1200" b="0" i="0" u="none" strike="noStrike" kern="1200" dirty="0">
                <a:solidFill>
                  <a:schemeClr val="tx1"/>
                </a:solidFill>
                <a:effectLst/>
                <a:latin typeface="+mn-lt"/>
                <a:ea typeface="+mn-ea"/>
                <a:cs typeface="+mn-cs"/>
              </a:rPr>
              <a:t>. Qui lo stigma si traduce in </a:t>
            </a:r>
            <a:r>
              <a:rPr lang="it-IT" sz="1200" b="1" i="0" u="none" strike="noStrike" kern="1200" dirty="0">
                <a:solidFill>
                  <a:schemeClr val="tx1"/>
                </a:solidFill>
                <a:effectLst/>
                <a:latin typeface="+mn-lt"/>
                <a:ea typeface="+mn-ea"/>
                <a:cs typeface="+mn-cs"/>
              </a:rPr>
              <a:t>politiche discriminatorie</a:t>
            </a:r>
            <a:r>
              <a:rPr lang="it-IT" sz="1200" b="0" i="0" u="none" strike="noStrike" kern="1200" dirty="0">
                <a:solidFill>
                  <a:schemeClr val="tx1"/>
                </a:solidFill>
                <a:effectLst/>
                <a:latin typeface="+mn-lt"/>
                <a:ea typeface="+mn-ea"/>
                <a:cs typeface="+mn-cs"/>
              </a:rPr>
              <a:t>, </a:t>
            </a:r>
            <a:r>
              <a:rPr lang="it-IT" sz="1200" b="1" i="0" u="none" strike="noStrike" kern="1200" dirty="0">
                <a:solidFill>
                  <a:schemeClr val="tx1"/>
                </a:solidFill>
                <a:effectLst/>
                <a:latin typeface="+mn-lt"/>
                <a:ea typeface="+mn-ea"/>
                <a:cs typeface="+mn-cs"/>
              </a:rPr>
              <a:t>culture organizzative non inclusive</a:t>
            </a:r>
            <a:r>
              <a:rPr lang="it-IT" sz="1200" b="0" i="0" u="none" strike="noStrike" kern="1200" dirty="0">
                <a:solidFill>
                  <a:schemeClr val="tx1"/>
                </a:solidFill>
                <a:effectLst/>
                <a:latin typeface="+mn-lt"/>
                <a:ea typeface="+mn-ea"/>
                <a:cs typeface="+mn-cs"/>
              </a:rPr>
              <a:t>, </a:t>
            </a:r>
            <a:r>
              <a:rPr lang="it-IT" sz="1200" b="1" i="0" u="none" strike="noStrike" kern="1200" dirty="0">
                <a:solidFill>
                  <a:schemeClr val="tx1"/>
                </a:solidFill>
                <a:effectLst/>
                <a:latin typeface="+mn-lt"/>
                <a:ea typeface="+mn-ea"/>
                <a:cs typeface="+mn-cs"/>
              </a:rPr>
              <a:t>barriere architettoniche </a:t>
            </a:r>
            <a:r>
              <a:rPr lang="it-IT" sz="1200" b="0" i="0" u="none" strike="noStrike" kern="1200" dirty="0">
                <a:solidFill>
                  <a:schemeClr val="tx1"/>
                </a:solidFill>
                <a:effectLst/>
                <a:latin typeface="+mn-lt"/>
                <a:ea typeface="+mn-ea"/>
                <a:cs typeface="+mn-cs"/>
              </a:rPr>
              <a:t>o strutturali non adeguate e, nei casi più gravi, nella negazione o </a:t>
            </a:r>
            <a:r>
              <a:rPr lang="it-IT" sz="1200" b="1" i="0" u="none" strike="noStrike" kern="1200" dirty="0">
                <a:solidFill>
                  <a:schemeClr val="tx1"/>
                </a:solidFill>
                <a:effectLst/>
                <a:latin typeface="+mn-lt"/>
                <a:ea typeface="+mn-ea"/>
                <a:cs typeface="+mn-cs"/>
              </a:rPr>
              <a:t>limitazione delle cure</a:t>
            </a:r>
            <a:r>
              <a:rPr lang="it-IT" sz="1200" b="0" i="0" u="none" strike="noStrike" kern="1200" dirty="0">
                <a:solidFill>
                  <a:schemeClr val="tx1"/>
                </a:solidFill>
                <a:effectLst/>
                <a:latin typeface="+mn-lt"/>
                <a:ea typeface="+mn-ea"/>
                <a:cs typeface="+mn-cs"/>
              </a:rPr>
              <a:t>. In questo livello, il problema non è solo il singolo comportamento, ma l’organizzazione stessa del sistema.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it-IT" sz="1200" b="0" i="0" u="none" strike="noStrike" kern="1200" dirty="0">
                <a:solidFill>
                  <a:schemeClr val="tx1"/>
                </a:solidFill>
                <a:effectLst/>
                <a:latin typeface="+mn-lt"/>
                <a:ea typeface="+mn-ea"/>
                <a:cs typeface="+mn-cs"/>
              </a:rPr>
              <a:t>Quello </a:t>
            </a:r>
            <a:r>
              <a:rPr lang="it-IT" sz="1200" b="1" i="0" u="none" strike="noStrike" kern="1200" dirty="0">
                <a:solidFill>
                  <a:schemeClr val="tx1"/>
                </a:solidFill>
                <a:effectLst/>
                <a:latin typeface="+mn-lt"/>
                <a:ea typeface="+mn-ea"/>
                <a:cs typeface="+mn-cs"/>
              </a:rPr>
              <a:t>interpersonale</a:t>
            </a:r>
            <a:r>
              <a:rPr lang="it-IT" sz="1200" b="0" i="0" u="none" strike="noStrike" kern="1200" dirty="0">
                <a:solidFill>
                  <a:schemeClr val="tx1"/>
                </a:solidFill>
                <a:effectLst/>
                <a:latin typeface="+mn-lt"/>
                <a:ea typeface="+mn-ea"/>
                <a:cs typeface="+mn-cs"/>
              </a:rPr>
              <a:t>, dove gli atteggiamenti stigmatizzanti possono essere sia implicito che esplicito. Si manifesta attraverso </a:t>
            </a:r>
            <a:r>
              <a:rPr lang="it-IT" sz="1200" b="1" i="0" u="none" strike="noStrike" kern="1200" dirty="0">
                <a:solidFill>
                  <a:schemeClr val="tx1"/>
                </a:solidFill>
                <a:effectLst/>
                <a:latin typeface="+mn-lt"/>
                <a:ea typeface="+mn-ea"/>
                <a:cs typeface="+mn-cs"/>
              </a:rPr>
              <a:t>disprezzo, colpevolizzazione, stereotipi, comunicazione</a:t>
            </a:r>
            <a:r>
              <a:rPr lang="it-IT" sz="1200" b="0" i="0" u="none" strike="noStrike" kern="1200" dirty="0">
                <a:solidFill>
                  <a:schemeClr val="tx1"/>
                </a:solidFill>
                <a:effectLst/>
                <a:latin typeface="+mn-lt"/>
                <a:ea typeface="+mn-ea"/>
                <a:cs typeface="+mn-cs"/>
              </a:rPr>
              <a:t> </a:t>
            </a:r>
            <a:r>
              <a:rPr lang="it-IT" sz="1200" b="1" i="0" u="none" strike="noStrike" kern="1200" dirty="0">
                <a:solidFill>
                  <a:schemeClr val="tx1"/>
                </a:solidFill>
                <a:effectLst/>
                <a:latin typeface="+mn-lt"/>
                <a:ea typeface="+mn-ea"/>
                <a:cs typeface="+mn-cs"/>
              </a:rPr>
              <a:t>non rispettosa</a:t>
            </a:r>
            <a:r>
              <a:rPr lang="it-IT" sz="1200" b="0" i="0" u="none" strike="noStrike" kern="1200" dirty="0">
                <a:solidFill>
                  <a:schemeClr val="tx1"/>
                </a:solidFill>
                <a:effectLst/>
                <a:latin typeface="+mn-lt"/>
                <a:ea typeface="+mn-ea"/>
                <a:cs typeface="+mn-cs"/>
              </a:rPr>
              <a:t>, </a:t>
            </a:r>
            <a:r>
              <a:rPr lang="it-IT" sz="1200" b="1" i="0" u="none" strike="noStrike" kern="1200" dirty="0">
                <a:solidFill>
                  <a:schemeClr val="tx1"/>
                </a:solidFill>
                <a:effectLst/>
                <a:latin typeface="+mn-lt"/>
                <a:ea typeface="+mn-ea"/>
                <a:cs typeface="+mn-cs"/>
              </a:rPr>
              <a:t>differenze nel trattamento e nell’accesso alle cure</a:t>
            </a:r>
            <a:r>
              <a:rPr lang="it-IT" sz="1200" b="0" i="0" u="none" strike="noStrike" kern="1200" dirty="0">
                <a:solidFill>
                  <a:schemeClr val="tx1"/>
                </a:solidFill>
                <a:effectLst/>
                <a:latin typeface="+mn-lt"/>
                <a:ea typeface="+mn-ea"/>
                <a:cs typeface="+mn-cs"/>
              </a:rPr>
              <a:t>, fino </a:t>
            </a:r>
            <a:r>
              <a:rPr lang="it-IT" sz="1200" b="1" i="0" u="none" strike="noStrike" kern="1200" dirty="0">
                <a:solidFill>
                  <a:schemeClr val="tx1"/>
                </a:solidFill>
                <a:effectLst/>
                <a:latin typeface="+mn-lt"/>
                <a:ea typeface="+mn-ea"/>
                <a:cs typeface="+mn-cs"/>
              </a:rPr>
              <a:t>all’attribuzione automatica di tutti i sintomi al peso corporeo</a:t>
            </a:r>
            <a:r>
              <a:rPr lang="it-IT" sz="1200" b="0" i="0" u="none" strike="noStrike" kern="1200" dirty="0">
                <a:solidFill>
                  <a:schemeClr val="tx1"/>
                </a:solidFill>
                <a:effectLst/>
                <a:latin typeface="+mn-lt"/>
                <a:ea typeface="+mn-ea"/>
                <a:cs typeface="+mn-cs"/>
              </a:rPr>
              <a:t>. Nei setting sanitari, questo può compromettere la qualità della relazione terapeutica e la fiducia nei professionisti.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it-IT" sz="1200" b="0" i="0" u="none" strike="noStrike" kern="1200" dirty="0">
                <a:solidFill>
                  <a:schemeClr val="tx1"/>
                </a:solidFill>
                <a:effectLst/>
                <a:latin typeface="+mn-lt"/>
                <a:ea typeface="+mn-ea"/>
                <a:cs typeface="+mn-cs"/>
              </a:rPr>
              <a:t>A livello </a:t>
            </a:r>
            <a:r>
              <a:rPr lang="it-IT" sz="1200" b="1" i="0" u="none" strike="noStrike" kern="1200" dirty="0">
                <a:solidFill>
                  <a:schemeClr val="tx1"/>
                </a:solidFill>
                <a:effectLst/>
                <a:latin typeface="+mn-lt"/>
                <a:ea typeface="+mn-ea"/>
                <a:cs typeface="+mn-cs"/>
              </a:rPr>
              <a:t>intrapersonale</a:t>
            </a:r>
            <a:r>
              <a:rPr lang="it-IT" sz="1200" b="0" i="0" u="none" strike="noStrike" kern="1200" dirty="0">
                <a:solidFill>
                  <a:schemeClr val="tx1"/>
                </a:solidFill>
                <a:effectLst/>
                <a:latin typeface="+mn-lt"/>
                <a:ea typeface="+mn-ea"/>
                <a:cs typeface="+mn-cs"/>
              </a:rPr>
              <a:t>, ovvero ciò che accade dentro la persona. Qui troviamo il giudizio anticipato, la paura del maltrattamento, lo stigma interiorizzato e l’impatto sull’autostima. Questo livello è particolarmente critico perché lo stigma esterno può trasformarsi in auto-stigma, influenzando il benessere psicologico e i comportamenti di salute.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it-IT"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0" i="0" u="none" strike="noStrike"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6</a:t>
            </a:fld>
            <a:endParaRPr lang="it-IT" noProof="0" dirty="0"/>
          </a:p>
        </p:txBody>
      </p:sp>
    </p:spTree>
    <p:extLst>
      <p:ext uri="{BB962C8B-B14F-4D97-AF65-F5344CB8AC3E}">
        <p14:creationId xmlns:p14="http://schemas.microsoft.com/office/powerpoint/2010/main" val="3656705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dirty="0">
                <a:solidFill>
                  <a:schemeClr val="tx1"/>
                </a:solidFill>
                <a:effectLst/>
                <a:latin typeface="+mn-lt"/>
                <a:ea typeface="+mn-ea"/>
                <a:cs typeface="+mn-cs"/>
              </a:rPr>
              <a:t>Lo </a:t>
            </a:r>
            <a:r>
              <a:rPr lang="it-IT" sz="1200" b="1" i="0" u="none" strike="noStrike" kern="1200" dirty="0">
                <a:solidFill>
                  <a:schemeClr val="tx1"/>
                </a:solidFill>
                <a:effectLst/>
                <a:latin typeface="+mn-lt"/>
                <a:ea typeface="+mn-ea"/>
                <a:cs typeface="+mn-cs"/>
              </a:rPr>
              <a:t>stigma legato al peso</a:t>
            </a:r>
            <a:r>
              <a:rPr lang="it-IT" sz="1200" b="0" i="0" u="none" strike="noStrike" kern="1200" dirty="0">
                <a:solidFill>
                  <a:schemeClr val="tx1"/>
                </a:solidFill>
                <a:effectLst/>
                <a:latin typeface="+mn-lt"/>
                <a:ea typeface="+mn-ea"/>
                <a:cs typeface="+mn-cs"/>
              </a:rPr>
              <a:t> non è solo un’esperienza sociale negativa, ma un vero e proprio fattore di rischio per la salute, che agisce su più livelli.</a:t>
            </a:r>
          </a:p>
          <a:p>
            <a:r>
              <a:rPr lang="it-IT" sz="1200" b="0" i="0" u="none" strike="noStrike" kern="1200" dirty="0">
                <a:solidFill>
                  <a:schemeClr val="tx1"/>
                </a:solidFill>
                <a:effectLst/>
                <a:latin typeface="+mn-lt"/>
                <a:ea typeface="+mn-ea"/>
                <a:cs typeface="+mn-cs"/>
              </a:rPr>
              <a:t>Il punto di partenza è lo </a:t>
            </a:r>
            <a:r>
              <a:rPr lang="it-IT" sz="1200" b="1" i="0" u="none" strike="noStrike" kern="1200" dirty="0">
                <a:solidFill>
                  <a:schemeClr val="tx1"/>
                </a:solidFill>
                <a:effectLst/>
                <a:latin typeface="+mn-lt"/>
                <a:ea typeface="+mn-ea"/>
                <a:cs typeface="+mn-cs"/>
              </a:rPr>
              <a:t>stress</a:t>
            </a:r>
            <a:r>
              <a:rPr lang="it-IT" sz="1200" b="0" i="0" u="none" strike="noStrike" kern="1200" dirty="0">
                <a:solidFill>
                  <a:schemeClr val="tx1"/>
                </a:solidFill>
                <a:effectLst/>
                <a:latin typeface="+mn-lt"/>
                <a:ea typeface="+mn-ea"/>
                <a:cs typeface="+mn-cs"/>
              </a:rPr>
              <a:t> generato dalla pressione sociale. Questo stress da un lato, influisce il </a:t>
            </a:r>
            <a:r>
              <a:rPr lang="it-IT" sz="1200" b="1" i="0" u="none" strike="noStrike" kern="1200" dirty="0">
                <a:solidFill>
                  <a:schemeClr val="tx1"/>
                </a:solidFill>
                <a:effectLst/>
                <a:latin typeface="+mn-lt"/>
                <a:ea typeface="+mn-ea"/>
                <a:cs typeface="+mn-cs"/>
              </a:rPr>
              <a:t>comportamenti alimentari e la disponibilità individuale a svolgere attività fisica</a:t>
            </a:r>
            <a:r>
              <a:rPr lang="it-IT" sz="1200" b="0" i="0" u="none" strike="noStrike" kern="1200" dirty="0">
                <a:solidFill>
                  <a:schemeClr val="tx1"/>
                </a:solidFill>
                <a:effectLst/>
                <a:latin typeface="+mn-lt"/>
                <a:ea typeface="+mn-ea"/>
                <a:cs typeface="+mn-cs"/>
              </a:rPr>
              <a:t>: favorisce episodi di abbuffata e l’aumento dell’introito calorico, l’utilizzo di strategie disfunzionali di controllo del peso, riduce la motivazione verso l’esercizio fisico e di conseguenza comporta una riduzione dell’ attività fisica. Tutti questi fattori si associano ovviamente a </a:t>
            </a:r>
            <a:r>
              <a:rPr lang="it-IT" sz="1200" b="1" i="0" u="none" strike="noStrike" kern="1200" dirty="0">
                <a:solidFill>
                  <a:schemeClr val="tx1"/>
                </a:solidFill>
                <a:effectLst/>
                <a:latin typeface="+mn-lt"/>
                <a:ea typeface="+mn-ea"/>
                <a:cs typeface="+mn-cs"/>
              </a:rPr>
              <a:t>incremento di peso</a:t>
            </a:r>
            <a:r>
              <a:rPr lang="it-IT" sz="1200" b="0" i="0" u="none" strike="noStrike" kern="1200" dirty="0">
                <a:solidFill>
                  <a:schemeClr val="tx1"/>
                </a:solidFill>
                <a:effectLst/>
                <a:latin typeface="+mn-lt"/>
                <a:ea typeface="+mn-ea"/>
                <a:cs typeface="+mn-cs"/>
              </a:rPr>
              <a:t>, creando un circolo vizioso.</a:t>
            </a:r>
          </a:p>
          <a:p>
            <a:r>
              <a:rPr lang="it-IT" sz="1200" b="0" i="0" u="none" strike="noStrike" kern="1200" dirty="0">
                <a:solidFill>
                  <a:schemeClr val="tx1"/>
                </a:solidFill>
                <a:effectLst/>
                <a:latin typeface="+mn-lt"/>
                <a:ea typeface="+mn-ea"/>
                <a:cs typeface="+mn-cs"/>
              </a:rPr>
              <a:t>Sul piano fisiologico l’attivazione causato dallo stigma produce: un aumento dei livelli di cortisolo, della proteina C-reattiva (infiammazione), dell’emoglobina glicata (A1C) e della pressione arteriosa. Queste risposte biologiche sono associate ovviamente ad un peggioramento dello stato di salute.</a:t>
            </a:r>
          </a:p>
          <a:p>
            <a:r>
              <a:rPr lang="it-IT" sz="1200" b="0" i="0" u="none" strike="noStrike" kern="1200" dirty="0">
                <a:solidFill>
                  <a:schemeClr val="tx1"/>
                </a:solidFill>
                <a:effectLst/>
                <a:latin typeface="+mn-lt"/>
                <a:ea typeface="+mn-ea"/>
                <a:cs typeface="+mn-cs"/>
              </a:rPr>
              <a:t>Lo stigma incide anche sull’accesso e sull’utilizzo dei </a:t>
            </a:r>
            <a:r>
              <a:rPr lang="it-IT" sz="1200" b="1" i="0" u="none" strike="noStrike" kern="1200" dirty="0">
                <a:solidFill>
                  <a:schemeClr val="tx1"/>
                </a:solidFill>
                <a:effectLst/>
                <a:latin typeface="+mn-lt"/>
                <a:ea typeface="+mn-ea"/>
                <a:cs typeface="+mn-cs"/>
              </a:rPr>
              <a:t>servizi sanitari</a:t>
            </a:r>
            <a:r>
              <a:rPr lang="it-IT" sz="1200" b="0" i="0" u="none" strike="noStrike" kern="1200" dirty="0">
                <a:solidFill>
                  <a:schemeClr val="tx1"/>
                </a:solidFill>
                <a:effectLst/>
                <a:latin typeface="+mn-lt"/>
                <a:ea typeface="+mn-ea"/>
                <a:cs typeface="+mn-cs"/>
              </a:rPr>
              <a:t>: minore fiducia nei professionisti, scarsa aderenza ai trattamenti, evitamento dei controlli e ritardi negli screening preventivi, con una comunicazione medico-paziente che risulta meno efficace.</a:t>
            </a:r>
          </a:p>
          <a:p>
            <a:r>
              <a:rPr lang="it-IT" sz="1200" b="0" i="0" u="none" strike="noStrike" kern="1200" dirty="0">
                <a:solidFill>
                  <a:schemeClr val="tx1"/>
                </a:solidFill>
                <a:effectLst/>
                <a:latin typeface="+mn-lt"/>
                <a:ea typeface="+mn-ea"/>
                <a:cs typeface="+mn-cs"/>
              </a:rPr>
              <a:t>Tutto questo impatta negativamente sulla </a:t>
            </a:r>
            <a:r>
              <a:rPr lang="it-IT" sz="1200" b="1" i="0" u="none" strike="noStrike" kern="1200" dirty="0">
                <a:solidFill>
                  <a:schemeClr val="tx1"/>
                </a:solidFill>
                <a:effectLst/>
                <a:latin typeface="+mn-lt"/>
                <a:ea typeface="+mn-ea"/>
                <a:cs typeface="+mn-cs"/>
              </a:rPr>
              <a:t>salute psicologica</a:t>
            </a:r>
            <a:r>
              <a:rPr lang="it-IT" sz="1200" b="0" i="0" u="none" strike="noStrike" kern="1200" dirty="0">
                <a:solidFill>
                  <a:schemeClr val="tx1"/>
                </a:solidFill>
                <a:effectLst/>
                <a:latin typeface="+mn-lt"/>
                <a:ea typeface="+mn-ea"/>
                <a:cs typeface="+mn-cs"/>
              </a:rPr>
              <a:t> — depressione, ansia, bassa autostima, immagine corporea negativa, fino a comportamenti non autoconservativi — sia sulla </a:t>
            </a:r>
            <a:r>
              <a:rPr lang="it-IT" sz="1200" b="1" i="0" u="none" strike="noStrike" kern="1200" dirty="0">
                <a:solidFill>
                  <a:schemeClr val="tx1"/>
                </a:solidFill>
                <a:effectLst/>
                <a:latin typeface="+mn-lt"/>
                <a:ea typeface="+mn-ea"/>
                <a:cs typeface="+mn-cs"/>
              </a:rPr>
              <a:t>salute fisica</a:t>
            </a:r>
            <a:r>
              <a:rPr lang="it-IT" sz="1200" b="0" i="0" u="none" strike="noStrike" kern="1200" dirty="0">
                <a:solidFill>
                  <a:schemeClr val="tx1"/>
                </a:solidFill>
                <a:effectLst/>
                <a:latin typeface="+mn-lt"/>
                <a:ea typeface="+mn-ea"/>
                <a:cs typeface="+mn-cs"/>
              </a:rPr>
              <a:t>, con scarso controllo glicemico, gestione meno efficace delle malattie croniche che possono progredire più rapidamente portando ad peggioramento della qualità della vita.</a:t>
            </a:r>
          </a:p>
          <a:p>
            <a:r>
              <a:rPr lang="it-IT" sz="1200" b="0" i="0" u="none" strike="noStrike" kern="1200" dirty="0">
                <a:solidFill>
                  <a:schemeClr val="tx1"/>
                </a:solidFill>
                <a:effectLst/>
                <a:latin typeface="+mn-lt"/>
                <a:ea typeface="+mn-ea"/>
                <a:cs typeface="+mn-cs"/>
              </a:rPr>
              <a:t>Il messaggio centrale del grafico è che lo stigma non è solo una questione sociale o culturale: è un determinante di salute che alimenta un ciclo complesso tra fattori psicologici, comportamentali e fisiologici. Intervenire sullo stigma significa quindi intervenire direttamente sulla salute e sul benessere delle persone.</a:t>
            </a:r>
          </a:p>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7</a:t>
            </a:fld>
            <a:endParaRPr lang="it-IT" noProof="0" dirty="0"/>
          </a:p>
        </p:txBody>
      </p:sp>
    </p:spTree>
    <p:extLst>
      <p:ext uri="{BB962C8B-B14F-4D97-AF65-F5344CB8AC3E}">
        <p14:creationId xmlns:p14="http://schemas.microsoft.com/office/powerpoint/2010/main" val="150206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12</a:t>
            </a:fld>
            <a:endParaRPr lang="it-IT" noProof="0" dirty="0"/>
          </a:p>
        </p:txBody>
      </p:sp>
    </p:spTree>
    <p:extLst>
      <p:ext uri="{BB962C8B-B14F-4D97-AF65-F5344CB8AC3E}">
        <p14:creationId xmlns:p14="http://schemas.microsoft.com/office/powerpoint/2010/main" val="3691675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284ECAD9-32EE-4091-BDA5-6BD15ACC5E58}" type="slidenum">
              <a:rPr lang="it-IT" noProof="0" smtClean="0"/>
              <a:t>13</a:t>
            </a:fld>
            <a:endParaRPr lang="it-IT" noProof="0" dirty="0"/>
          </a:p>
        </p:txBody>
      </p:sp>
    </p:spTree>
    <p:extLst>
      <p:ext uri="{BB962C8B-B14F-4D97-AF65-F5344CB8AC3E}">
        <p14:creationId xmlns:p14="http://schemas.microsoft.com/office/powerpoint/2010/main" val="3993413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4C2D1-00A5-4903-729E-3647859FACE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D9600FF-00C5-F0FA-2B0C-7289EFF60B4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576E38B-4098-E9A0-3C2C-A44F7BF92D4A}"/>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59FC6ECA-EE6A-310A-43E0-564F2B9C7ED9}"/>
              </a:ext>
            </a:extLst>
          </p:cNvPr>
          <p:cNvSpPr>
            <a:spLocks noGrp="1"/>
          </p:cNvSpPr>
          <p:nvPr>
            <p:ph type="sldNum" sz="quarter" idx="5"/>
          </p:nvPr>
        </p:nvSpPr>
        <p:spPr/>
        <p:txBody>
          <a:bodyPr/>
          <a:lstStyle/>
          <a:p>
            <a:pPr rtl="0"/>
            <a:fld id="{284ECAD9-32EE-4091-BDA5-6BD15ACC5E58}" type="slidenum">
              <a:rPr lang="it-IT" noProof="0" smtClean="0"/>
              <a:t>14</a:t>
            </a:fld>
            <a:endParaRPr lang="it-IT" noProof="0" dirty="0"/>
          </a:p>
        </p:txBody>
      </p:sp>
    </p:spTree>
    <p:extLst>
      <p:ext uri="{BB962C8B-B14F-4D97-AF65-F5344CB8AC3E}">
        <p14:creationId xmlns:p14="http://schemas.microsoft.com/office/powerpoint/2010/main" val="396261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03/02/26</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endParaRPr lang="it-IT" noProof="0" dirty="0"/>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dirty="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03/02/26</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03/02/26</a:t>
            </a:fld>
            <a:endParaRPr lang="it-IT" noProof="0" dirty="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03/02/26</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endParaRPr lang="it-IT" noProof="0" dirty="0"/>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03/02/26</a:t>
            </a:fld>
            <a:endParaRPr lang="it-IT" noProof="0" dirty="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endParaRPr lang="it-IT"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03/02/26</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endParaRPr lang="it-IT" noProof="0" dirty="0"/>
          </a:p>
        </p:txBody>
      </p:sp>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03/02/26</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03/02/26</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03/02/26</a:t>
            </a:fld>
            <a:endParaRPr lang="it-IT" noProof="0" dirty="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dirty="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endParaRPr lang="it-IT" noProof="0" dirty="0"/>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endParaRPr lang="it-IT" noProof="0" dirty="0"/>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03/02/26</a:t>
            </a:fld>
            <a:endParaRPr lang="it-IT" noProof="0" dirty="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dirty="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a:t>‹N›</a:t>
            </a:fld>
            <a:endParaRPr lang="it-IT" noProof="0" dirty="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03/02/26</a:t>
            </a:fld>
            <a:endParaRPr lang="it-IT" noProof="0" dirty="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5060941" y="0"/>
            <a:ext cx="153926"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03/02/26</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374D8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b="1" cap="all" spc="200" baseline="0">
                <a:solidFill>
                  <a:srgbClr val="738AC3"/>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984836" y="3841"/>
            <a:ext cx="15392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endParaRPr lang="it-IT" noProof="0" dirty="0"/>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03/02/26</a:t>
            </a:fld>
            <a:endParaRPr lang="it-IT" noProof="0" dirty="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03/02/26</a:t>
            </a:fld>
            <a:endParaRPr lang="it-IT" noProof="0" dirty="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dirty="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sp>
        <p:nvSpPr>
          <p:cNvPr id="15" name="Parallelogramma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03/02/26</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03/02/26</a:t>
            </a:fld>
            <a:endParaRPr lang="it-IT" noProof="0" dirty="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dirty="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endParaRPr lang="it-IT" noProof="0" dirty="0"/>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dirty="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03/02/26</a:t>
            </a:fld>
            <a:endParaRPr lang="it-IT" noProof="0" dirty="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dirty="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endParaRPr lang="it-IT" noProof="0" dirty="0"/>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03/02/26</a:t>
            </a:fld>
            <a:endParaRPr lang="it-IT" noProof="0" dirty="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dirty="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endParaRPr lang="it-IT" noProof="0" dirty="0"/>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03/02/26</a:t>
            </a:fld>
            <a:endParaRPr lang="it-IT" noProof="0" dirty="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dirty="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3" name="Segnaposto piè di pagina 2">
            <a:extLst>
              <a:ext uri="{FF2B5EF4-FFF2-40B4-BE49-F238E27FC236}">
                <a16:creationId xmlns:a16="http://schemas.microsoft.com/office/drawing/2014/main" id="{05915714-6BBA-4593-8591-4E26F7D58D9F}"/>
              </a:ext>
            </a:extLst>
          </p:cNvPr>
          <p:cNvSpPr>
            <a:spLocks noGrp="1"/>
          </p:cNvSpPr>
          <p:nvPr>
            <p:ph type="ftr" sz="quarter" idx="11"/>
          </p:nvPr>
        </p:nvSpPr>
        <p:spPr>
          <a:xfrm>
            <a:off x="216130" y="6446838"/>
            <a:ext cx="4846321" cy="365125"/>
          </a:xfrm>
        </p:spPr>
        <p:txBody>
          <a:bodyPr rtlCol="0"/>
          <a:lstStyle>
            <a:lvl1pPr>
              <a:defRPr>
                <a:solidFill>
                  <a:schemeClr val="tx1">
                    <a:lumMod val="75000"/>
                    <a:lumOff val="25000"/>
                  </a:schemeClr>
                </a:solidFill>
              </a:defRPr>
            </a:lvl1pPr>
          </a:lstStyle>
          <a:p>
            <a:endParaRPr lang="it-IT"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elogramma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dirty="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dirty="0"/>
              <a:t>Fare clic per modificare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03/02/26</a:t>
            </a:fld>
            <a:endParaRPr lang="it-IT" noProof="0" dirty="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dirty="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a:t>‹N›</a:t>
            </a:fld>
            <a:endParaRPr lang="it-IT" noProof="0" dirty="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628904" y="758952"/>
            <a:ext cx="5985164" cy="3227514"/>
          </a:xfrm>
        </p:spPr>
        <p:txBody>
          <a:bodyPr>
            <a:normAutofit/>
          </a:bodyPr>
          <a:lstStyle/>
          <a:p>
            <a:r>
              <a:rPr lang="it-IT" sz="3500" dirty="0">
                <a:latin typeface="Calibri" panose="020F0502020204030204" pitchFamily="34" charset="0"/>
                <a:cs typeface="Calibri" panose="020F0502020204030204" pitchFamily="34" charset="0"/>
              </a:rPr>
              <a:t>Impatto dello stigma sulla qualità di vita, sulla salute fisica e mentale dopo trattamento dell’obesità</a:t>
            </a:r>
            <a:endParaRPr lang="it-IT" sz="3500" dirty="0"/>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5628904" y="4508500"/>
            <a:ext cx="5985164" cy="1279652"/>
          </a:xfrm>
        </p:spPr>
        <p:txBody>
          <a:bodyPr>
            <a:normAutofit lnSpcReduction="10000"/>
          </a:bodyPr>
          <a:lstStyle/>
          <a:p>
            <a:r>
              <a:rPr lang="it-IT" sz="2000" b="1" dirty="0"/>
              <a:t>Sami schiff </a:t>
            </a:r>
            <a:r>
              <a:rPr lang="it-IT" sz="2000" b="1" dirty="0" err="1"/>
              <a:t>psyd</a:t>
            </a:r>
            <a:r>
              <a:rPr lang="it-IT" sz="2000" b="1" dirty="0"/>
              <a:t> </a:t>
            </a:r>
            <a:r>
              <a:rPr lang="it-IT" sz="2000" b="1" dirty="0" err="1"/>
              <a:t>phd</a:t>
            </a:r>
            <a:endParaRPr lang="it-IT" sz="2000" b="1" dirty="0"/>
          </a:p>
          <a:p>
            <a:r>
              <a:rPr lang="it-IT" sz="2000" dirty="0"/>
              <a:t>Dipartimento di medicina –</a:t>
            </a:r>
            <a:r>
              <a:rPr lang="it-IT" sz="2000" dirty="0" err="1"/>
              <a:t>dimed</a:t>
            </a:r>
            <a:endParaRPr lang="it-IT" sz="2000" dirty="0"/>
          </a:p>
          <a:p>
            <a:r>
              <a:rPr lang="it-IT" sz="2000" b="1" dirty="0"/>
              <a:t>Università di </a:t>
            </a:r>
            <a:r>
              <a:rPr lang="it-IT" sz="2000" b="1" dirty="0" err="1"/>
              <a:t>padova</a:t>
            </a:r>
            <a:endParaRPr lang="it-IT" sz="2000" b="1" dirty="0"/>
          </a:p>
        </p:txBody>
      </p:sp>
      <p:pic>
        <p:nvPicPr>
          <p:cNvPr id="2" name="Immagine 1" descr="Immagine che contiene testo, Carattere, schermata, design&#10;&#10;Il contenuto generato dall'IA potrebbe non essere corretto.">
            <a:extLst>
              <a:ext uri="{FF2B5EF4-FFF2-40B4-BE49-F238E27FC236}">
                <a16:creationId xmlns:a16="http://schemas.microsoft.com/office/drawing/2014/main" id="{F45F3715-C612-7E15-85A3-D4B8F4A20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4" y="1929066"/>
            <a:ext cx="4841271" cy="3227514"/>
          </a:xfrm>
          <a:prstGeom prst="rect">
            <a:avLst/>
          </a:prstGeom>
        </p:spPr>
      </p:pic>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CE6D7-DA3E-3003-3A42-F2A3D448DEC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09A179B-D013-DBD5-B081-30B07CCCEAD5}"/>
              </a:ext>
            </a:extLst>
          </p:cNvPr>
          <p:cNvSpPr txBox="1">
            <a:spLocks/>
          </p:cNvSpPr>
          <p:nvPr/>
        </p:nvSpPr>
        <p:spPr>
          <a:xfrm>
            <a:off x="0" y="286603"/>
            <a:ext cx="12192000" cy="1450757"/>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3500" dirty="0">
                <a:solidFill>
                  <a:srgbClr val="374D81"/>
                </a:solidFill>
                <a:latin typeface="Calibri" panose="020F0502020204030204" pitchFamily="34" charset="0"/>
                <a:cs typeface="Calibri" panose="020F0502020204030204" pitchFamily="34" charset="0"/>
              </a:rPr>
              <a:t>Effetto dello stigma sulla salute psicologica</a:t>
            </a:r>
          </a:p>
        </p:txBody>
      </p:sp>
      <p:sp>
        <p:nvSpPr>
          <p:cNvPr id="4" name="Rectangle 1">
            <a:extLst>
              <a:ext uri="{FF2B5EF4-FFF2-40B4-BE49-F238E27FC236}">
                <a16:creationId xmlns:a16="http://schemas.microsoft.com/office/drawing/2014/main" id="{9113648B-FC40-D20A-C494-564BCD61AC11}"/>
              </a:ext>
            </a:extLst>
          </p:cNvPr>
          <p:cNvSpPr>
            <a:spLocks noChangeArrowheads="1"/>
          </p:cNvSpPr>
          <p:nvPr/>
        </p:nvSpPr>
        <p:spPr bwMode="auto">
          <a:xfrm>
            <a:off x="542925" y="892077"/>
            <a:ext cx="11015664" cy="568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Disturbi mentali e psicopatologia</a:t>
            </a:r>
          </a:p>
          <a:p>
            <a:pPr marL="742950" lvl="1" indent="-285750">
              <a:lnSpc>
                <a:spcPct val="150000"/>
              </a:lnSpc>
              <a:buFont typeface="Arial" panose="020B0604020202020204" pitchFamily="34" charset="0"/>
              <a:buChar char="•"/>
            </a:pP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Depressione e ansia aumentate </a:t>
            </a:r>
          </a:p>
          <a:p>
            <a:pPr lvl="1">
              <a:lnSpc>
                <a:spcPct val="150000"/>
              </a:lnSpc>
            </a:pPr>
            <a:r>
              <a:rPr lang="it-IT" altLang="it-IT" i="1" dirty="0">
                <a:solidFill>
                  <a:srgbClr val="000000"/>
                </a:solidFill>
                <a:latin typeface="Calibri" panose="020F0502020204030204" pitchFamily="34" charset="0"/>
                <a:cs typeface="Calibri" panose="020F0502020204030204" pitchFamily="34" charset="0"/>
              </a:rPr>
              <a:t>	</a:t>
            </a:r>
            <a:r>
              <a:rPr lang="it-IT" altLang="it-IT" sz="1500" b="1" i="1" dirty="0" err="1">
                <a:solidFill>
                  <a:srgbClr val="000000"/>
                </a:solidFill>
                <a:latin typeface="Calibri" panose="020F0502020204030204" pitchFamily="34" charset="0"/>
                <a:cs typeface="Calibri" panose="020F0502020204030204" pitchFamily="34" charset="0"/>
              </a:rPr>
              <a:t>Parl</a:t>
            </a:r>
            <a:r>
              <a:rPr lang="it-IT" altLang="it-IT" sz="1500" b="1" i="1" dirty="0">
                <a:solidFill>
                  <a:srgbClr val="000000"/>
                </a:solidFill>
                <a:latin typeface="Calibri" panose="020F0502020204030204" pitchFamily="34" charset="0"/>
                <a:cs typeface="Calibri" panose="020F0502020204030204" pitchFamily="34" charset="0"/>
              </a:rPr>
              <a:t> &amp; </a:t>
            </a:r>
            <a:r>
              <a:rPr lang="it-IT" altLang="it-IT" sz="1500" b="1" i="1" dirty="0" err="1">
                <a:solidFill>
                  <a:srgbClr val="000000"/>
                </a:solidFill>
                <a:latin typeface="Calibri" panose="020F0502020204030204" pitchFamily="34" charset="0"/>
                <a:cs typeface="Calibri" panose="020F0502020204030204" pitchFamily="34" charset="0"/>
              </a:rPr>
              <a:t>Phul</a:t>
            </a:r>
            <a:r>
              <a:rPr lang="it-IT" altLang="it-IT" sz="1500" b="1" i="1" dirty="0">
                <a:solidFill>
                  <a:srgbClr val="000000"/>
                </a:solidFill>
                <a:latin typeface="Calibri" panose="020F0502020204030204" pitchFamily="34" charset="0"/>
                <a:cs typeface="Calibri" panose="020F0502020204030204" pitchFamily="34" charset="0"/>
              </a:rPr>
              <a:t>, </a:t>
            </a:r>
            <a:r>
              <a:rPr lang="it-IT" altLang="it-IT" sz="1500" b="1" i="1" dirty="0">
                <a:latin typeface="Calibri" panose="020F0502020204030204" pitchFamily="34" charset="0"/>
                <a:cs typeface="Calibri" panose="020F0502020204030204" pitchFamily="34" charset="0"/>
              </a:rPr>
              <a:t>2018; </a:t>
            </a:r>
            <a:r>
              <a:rPr lang="it-IT" sz="1500" b="1" i="1" dirty="0" err="1">
                <a:latin typeface="Calibri" panose="020F0502020204030204" pitchFamily="34" charset="0"/>
                <a:cs typeface="Calibri" panose="020F0502020204030204" pitchFamily="34" charset="0"/>
              </a:rPr>
              <a:t>Zancu</a:t>
            </a:r>
            <a:r>
              <a:rPr lang="it-IT" sz="1500" b="1" i="1" dirty="0">
                <a:latin typeface="Calibri" panose="020F0502020204030204" pitchFamily="34" charset="0"/>
                <a:cs typeface="Calibri" panose="020F0502020204030204" pitchFamily="34" charset="0"/>
              </a:rPr>
              <a:t> &amp; Diaconu-</a:t>
            </a:r>
            <a:r>
              <a:rPr lang="it-IT" sz="1500" b="1" i="1" dirty="0" err="1">
                <a:latin typeface="Calibri" panose="020F0502020204030204" pitchFamily="34" charset="0"/>
                <a:cs typeface="Calibri" panose="020F0502020204030204" pitchFamily="34" charset="0"/>
              </a:rPr>
              <a:t>Gherasim</a:t>
            </a:r>
            <a:r>
              <a:rPr lang="it-IT" sz="1500" b="1" i="1" dirty="0">
                <a:latin typeface="Calibri" panose="020F0502020204030204" pitchFamily="34" charset="0"/>
                <a:cs typeface="Calibri" panose="020F0502020204030204" pitchFamily="34" charset="0"/>
              </a:rPr>
              <a:t>, 2024; Huang et al., 2024</a:t>
            </a:r>
          </a:p>
          <a:p>
            <a:pPr lvl="1">
              <a:lnSpc>
                <a:spcPct val="150000"/>
              </a:lnSpc>
            </a:pPr>
            <a:endParaRPr lang="it-IT" altLang="it-IT" sz="1000" i="1" dirty="0">
              <a:latin typeface="Calibri" panose="020F0502020204030204" pitchFamily="34" charset="0"/>
              <a:cs typeface="Calibri" panose="020F0502020204030204" pitchFamily="34" charset="0"/>
            </a:endParaRPr>
          </a:p>
          <a:p>
            <a:pPr marL="742950" lvl="1" indent="-285750">
              <a:lnSpc>
                <a:spcPct val="150000"/>
              </a:lnSpc>
              <a:buFont typeface="Arial" panose="020B0604020202020204" pitchFamily="34" charset="0"/>
              <a:buChar char="•"/>
            </a:pP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Bassa autostima e insoddisfazione corporea</a:t>
            </a:r>
          </a:p>
          <a:p>
            <a:pPr lvl="2">
              <a:lnSpc>
                <a:spcPct val="150000"/>
              </a:lnSpc>
            </a:pPr>
            <a:r>
              <a:rPr lang="it-IT" altLang="it-IT" sz="1500" b="1" i="1" dirty="0" err="1">
                <a:solidFill>
                  <a:srgbClr val="000000"/>
                </a:solidFill>
                <a:latin typeface="Calibri" panose="020F0502020204030204" pitchFamily="34" charset="0"/>
                <a:cs typeface="Calibri" panose="020F0502020204030204" pitchFamily="34" charset="0"/>
              </a:rPr>
              <a:t>Phul</a:t>
            </a:r>
            <a:r>
              <a:rPr lang="it-IT" altLang="it-IT" sz="1500" b="1" i="1" dirty="0">
                <a:solidFill>
                  <a:srgbClr val="000000"/>
                </a:solidFill>
                <a:latin typeface="Calibri" panose="020F0502020204030204" pitchFamily="34" charset="0"/>
                <a:cs typeface="Calibri" panose="020F0502020204030204" pitchFamily="34" charset="0"/>
              </a:rPr>
              <a:t> et al., 2007; Levinson et al. 2024</a:t>
            </a:r>
          </a:p>
          <a:p>
            <a:pPr lvl="2">
              <a:lnSpc>
                <a:spcPct val="150000"/>
              </a:lnSpc>
            </a:pPr>
            <a:endParaRPr kumimoji="0" lang="it-IT" altLang="it-IT" sz="100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742950" lvl="1" indent="-285750">
              <a:lnSpc>
                <a:spcPct val="150000"/>
              </a:lnSpc>
              <a:buFont typeface="Arial" panose="020B0604020202020204" pitchFamily="34" charset="0"/>
              <a:buChar char="•"/>
            </a:pP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Disregolazione emotiva e disturbi alimentari (ad es</a:t>
            </a:r>
            <a:r>
              <a:rPr lang="it-IT" altLang="it-IT" sz="1700" dirty="0">
                <a:solidFill>
                  <a:srgbClr val="000000"/>
                </a:solidFill>
                <a:latin typeface="Calibri" panose="020F0502020204030204" pitchFamily="34" charset="0"/>
                <a:cs typeface="Calibri" panose="020F0502020204030204" pitchFamily="34" charset="0"/>
              </a:rPr>
              <a:t>., </a:t>
            </a:r>
            <a:r>
              <a:rPr lang="it-IT" altLang="it-IT" sz="1700" i="1" dirty="0">
                <a:solidFill>
                  <a:srgbClr val="000000"/>
                </a:solidFill>
                <a:latin typeface="Calibri" panose="020F0502020204030204" pitchFamily="34" charset="0"/>
                <a:cs typeface="Calibri" panose="020F0502020204030204" pitchFamily="34" charset="0"/>
              </a:rPr>
              <a:t>grazing, abbuffate</a:t>
            </a:r>
            <a:r>
              <a:rPr kumimoji="0" lang="it-IT" altLang="it-IT" sz="170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 food </a:t>
            </a:r>
            <a:r>
              <a:rPr kumimoji="0" lang="it-IT" altLang="it-IT" sz="1700" i="1"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addicton</a:t>
            </a: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p>
          <a:p>
            <a:pPr lvl="2">
              <a:lnSpc>
                <a:spcPct val="150000"/>
              </a:lnSpc>
            </a:pPr>
            <a:r>
              <a:rPr lang="it-IT" sz="1500" b="1" i="1" dirty="0" err="1">
                <a:solidFill>
                  <a:srgbClr val="000000"/>
                </a:solidFill>
                <a:latin typeface="Calibri" panose="020F0502020204030204" pitchFamily="34" charset="0"/>
                <a:cs typeface="Calibri" panose="020F0502020204030204" pitchFamily="34" charset="0"/>
              </a:rPr>
              <a:t>Groshon</a:t>
            </a:r>
            <a:r>
              <a:rPr lang="it-IT" sz="1500" b="1" i="1" dirty="0">
                <a:solidFill>
                  <a:srgbClr val="000000"/>
                </a:solidFill>
                <a:latin typeface="Calibri" panose="020F0502020204030204" pitchFamily="34" charset="0"/>
                <a:cs typeface="Calibri" panose="020F0502020204030204" pitchFamily="34" charset="0"/>
              </a:rPr>
              <a:t> &amp; Pearl, 2023; </a:t>
            </a:r>
            <a:r>
              <a:rPr lang="it-IT" altLang="it-IT" sz="1500" b="1" i="1" dirty="0">
                <a:solidFill>
                  <a:srgbClr val="000000"/>
                </a:solidFill>
                <a:latin typeface="Calibri" panose="020F0502020204030204" pitchFamily="34" charset="0"/>
                <a:cs typeface="Calibri" panose="020F0502020204030204" pitchFamily="34" charset="0"/>
              </a:rPr>
              <a:t>Levinson et al. 2024; Damico et al., 2025</a:t>
            </a:r>
          </a:p>
          <a:p>
            <a:pPr lvl="2">
              <a:lnSpc>
                <a:spcPct val="150000"/>
              </a:lnSpc>
            </a:pPr>
            <a:endParaRPr kumimoji="0" lang="it-IT" altLang="it-IT" sz="1000" i="1"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742950" lvl="1" indent="-285750">
              <a:lnSpc>
                <a:spcPct val="150000"/>
              </a:lnSpc>
              <a:buFont typeface="Arial" panose="020B0604020202020204" pitchFamily="34" charset="0"/>
              <a:buChar char="•"/>
            </a:pP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Riduzione della qualità di vita</a:t>
            </a:r>
          </a:p>
          <a:p>
            <a:pPr lvl="2">
              <a:lnSpc>
                <a:spcPct val="150000"/>
              </a:lnSpc>
            </a:pPr>
            <a:r>
              <a:rPr lang="it-IT" altLang="it-IT" sz="1500" b="1" i="1" dirty="0" err="1">
                <a:solidFill>
                  <a:srgbClr val="000000"/>
                </a:solidFill>
                <a:latin typeface="Calibri" panose="020F0502020204030204" pitchFamily="34" charset="0"/>
                <a:cs typeface="Calibri" panose="020F0502020204030204" pitchFamily="34" charset="0"/>
              </a:rPr>
              <a:t>Wu</a:t>
            </a:r>
            <a:r>
              <a:rPr lang="it-IT" altLang="it-IT" sz="1500" b="1" i="1" dirty="0">
                <a:solidFill>
                  <a:srgbClr val="000000"/>
                </a:solidFill>
                <a:latin typeface="Calibri" panose="020F0502020204030204" pitchFamily="34" charset="0"/>
                <a:cs typeface="Calibri" panose="020F0502020204030204" pitchFamily="34" charset="0"/>
              </a:rPr>
              <a:t> &amp; Berry, 2018; Zagaria et al., 2024 </a:t>
            </a:r>
          </a:p>
          <a:p>
            <a:pPr lvl="2">
              <a:lnSpc>
                <a:spcPct val="150000"/>
              </a:lnSpc>
            </a:pPr>
            <a:endParaRPr kumimoji="0" lang="it-IT" altLang="it-IT" sz="100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a:lnSpc>
                <a:spcPct val="150000"/>
              </a:lnSpc>
            </a:pP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Queste associazioni sono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indipendenti dal peso corporeo </a:t>
            </a: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 sé, indicando che è proprio lo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stigma a contribuire allo stress psicologico</a:t>
            </a: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non solo l’obesità come condizione medica.</a:t>
            </a:r>
            <a:r>
              <a:rPr kumimoji="0" lang="it-IT" altLang="it-IT"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p>
          <a:p>
            <a:pPr algn="r">
              <a:lnSpc>
                <a:spcPct val="150000"/>
              </a:lnSpc>
            </a:pPr>
            <a:r>
              <a:rPr lang="it-IT" altLang="it-IT" sz="1500" b="1" i="1" dirty="0" err="1">
                <a:solidFill>
                  <a:srgbClr val="000000"/>
                </a:solidFill>
                <a:latin typeface="Calibri" panose="020F0502020204030204" pitchFamily="34" charset="0"/>
                <a:cs typeface="Calibri" panose="020F0502020204030204" pitchFamily="34" charset="0"/>
              </a:rPr>
              <a:t>Himmelstein</a:t>
            </a:r>
            <a:r>
              <a:rPr lang="it-IT" altLang="it-IT" sz="1500" b="1" i="1" dirty="0">
                <a:solidFill>
                  <a:srgbClr val="000000"/>
                </a:solidFill>
                <a:latin typeface="Calibri" panose="020F0502020204030204" pitchFamily="34" charset="0"/>
                <a:cs typeface="Calibri" panose="020F0502020204030204" pitchFamily="34" charset="0"/>
              </a:rPr>
              <a:t> et al., 2015; </a:t>
            </a:r>
            <a:r>
              <a:rPr lang="it-IT" altLang="it-IT" sz="1500" b="1" i="1" dirty="0" err="1">
                <a:solidFill>
                  <a:srgbClr val="000000"/>
                </a:solidFill>
                <a:latin typeface="Calibri" panose="020F0502020204030204" pitchFamily="34" charset="0"/>
                <a:cs typeface="Calibri" panose="020F0502020204030204" pitchFamily="34" charset="0"/>
              </a:rPr>
              <a:t>Sutin</a:t>
            </a:r>
            <a:r>
              <a:rPr lang="it-IT" altLang="it-IT" sz="1500" b="1" i="1" dirty="0">
                <a:solidFill>
                  <a:srgbClr val="000000"/>
                </a:solidFill>
                <a:latin typeface="Calibri" panose="020F0502020204030204" pitchFamily="34" charset="0"/>
                <a:cs typeface="Calibri" panose="020F0502020204030204" pitchFamily="34" charset="0"/>
              </a:rPr>
              <a:t> et al., 2015</a:t>
            </a:r>
            <a:endParaRPr lang="it-IT" altLang="it-IT"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288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867F2-CF49-218A-17B2-30B46DC927BF}"/>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3953209C-93F3-5383-711D-DAB0E30EE51E}"/>
              </a:ext>
            </a:extLst>
          </p:cNvPr>
          <p:cNvPicPr>
            <a:picLocks noChangeAspect="1"/>
          </p:cNvPicPr>
          <p:nvPr/>
        </p:nvPicPr>
        <p:blipFill>
          <a:blip r:embed="rId2"/>
          <a:stretch>
            <a:fillRect/>
          </a:stretch>
        </p:blipFill>
        <p:spPr>
          <a:xfrm>
            <a:off x="2054679" y="1076383"/>
            <a:ext cx="7772400" cy="5415385"/>
          </a:xfrm>
          <a:prstGeom prst="rect">
            <a:avLst/>
          </a:prstGeom>
        </p:spPr>
      </p:pic>
      <p:sp>
        <p:nvSpPr>
          <p:cNvPr id="3" name="CasellaDiTesto 2">
            <a:extLst>
              <a:ext uri="{FF2B5EF4-FFF2-40B4-BE49-F238E27FC236}">
                <a16:creationId xmlns:a16="http://schemas.microsoft.com/office/drawing/2014/main" id="{75EEEF2A-DE30-1F77-6739-E998C1CF8515}"/>
              </a:ext>
            </a:extLst>
          </p:cNvPr>
          <p:cNvSpPr txBox="1"/>
          <p:nvPr/>
        </p:nvSpPr>
        <p:spPr>
          <a:xfrm>
            <a:off x="3931104" y="2284709"/>
            <a:ext cx="3314700" cy="738664"/>
          </a:xfrm>
          <a:prstGeom prst="rect">
            <a:avLst/>
          </a:prstGeom>
          <a:solidFill>
            <a:schemeClr val="accent4">
              <a:lumMod val="20000"/>
              <a:lumOff val="80000"/>
            </a:schemeClr>
          </a:solidFill>
          <a:ln>
            <a:solidFill>
              <a:srgbClr val="31859C"/>
            </a:solidFill>
          </a:ln>
        </p:spPr>
        <p:txBody>
          <a:bodyPr wrap="square" rtlCol="0">
            <a:spAutoFit/>
          </a:bodyPr>
          <a:lstStyle/>
          <a:p>
            <a:pPr algn="ctr"/>
            <a:r>
              <a:rPr lang="it-IT" sz="1400" dirty="0">
                <a:latin typeface="Calibri" panose="020F0502020204030204" pitchFamily="34" charset="0"/>
                <a:cs typeface="Calibri" panose="020F0502020204030204" pitchFamily="34" charset="0"/>
              </a:rPr>
              <a:t>L'obesità viene considerata una condizione autoimposta, con una facile via d'uscita: </a:t>
            </a:r>
          </a:p>
          <a:p>
            <a:pPr algn="ctr"/>
            <a:r>
              <a:rPr lang="it-IT" sz="1400" dirty="0">
                <a:latin typeface="Calibri" panose="020F0502020204030204" pitchFamily="34" charset="0"/>
                <a:cs typeface="Calibri" panose="020F0502020204030204" pitchFamily="34" charset="0"/>
              </a:rPr>
              <a:t>"</a:t>
            </a:r>
            <a:r>
              <a:rPr lang="it-IT" sz="1400" b="1" dirty="0">
                <a:latin typeface="Calibri" panose="020F0502020204030204" pitchFamily="34" charset="0"/>
                <a:cs typeface="Calibri" panose="020F0502020204030204" pitchFamily="34" charset="0"/>
              </a:rPr>
              <a:t>mangiare meno e muoversi di più</a:t>
            </a:r>
            <a:r>
              <a:rPr lang="it-IT" sz="1400" dirty="0">
                <a:latin typeface="Calibri" panose="020F0502020204030204" pitchFamily="34" charset="0"/>
                <a:cs typeface="Calibri" panose="020F0502020204030204" pitchFamily="34" charset="0"/>
              </a:rPr>
              <a:t>"</a:t>
            </a:r>
          </a:p>
        </p:txBody>
      </p:sp>
      <p:sp>
        <p:nvSpPr>
          <p:cNvPr id="4" name="CasellaDiTesto 3">
            <a:extLst>
              <a:ext uri="{FF2B5EF4-FFF2-40B4-BE49-F238E27FC236}">
                <a16:creationId xmlns:a16="http://schemas.microsoft.com/office/drawing/2014/main" id="{3621FD7D-900A-C5AF-E7B5-28FC6E8306CA}"/>
              </a:ext>
            </a:extLst>
          </p:cNvPr>
          <p:cNvSpPr txBox="1"/>
          <p:nvPr/>
        </p:nvSpPr>
        <p:spPr>
          <a:xfrm>
            <a:off x="3459619" y="1106369"/>
            <a:ext cx="4300537" cy="738664"/>
          </a:xfrm>
          <a:prstGeom prst="rect">
            <a:avLst/>
          </a:prstGeom>
          <a:solidFill>
            <a:schemeClr val="accent4">
              <a:lumMod val="20000"/>
              <a:lumOff val="80000"/>
            </a:schemeClr>
          </a:solidFill>
          <a:ln>
            <a:solidFill>
              <a:srgbClr val="31859C"/>
            </a:solidFill>
          </a:ln>
        </p:spPr>
        <p:txBody>
          <a:bodyPr wrap="square" rtlCol="0">
            <a:spAutoFit/>
          </a:bodyPr>
          <a:lstStyle/>
          <a:p>
            <a:pPr algn="ctr"/>
            <a:r>
              <a:rPr lang="it-IT" sz="1400" dirty="0">
                <a:latin typeface="Calibri" panose="020F0502020204030204" pitchFamily="34" charset="0"/>
                <a:cs typeface="Calibri" panose="020F0502020204030204" pitchFamily="34" charset="0"/>
              </a:rPr>
              <a:t>L’individuo viene visto come pienamente capace di   controllare il proprio peso corporeo attraverso scelte appropriate</a:t>
            </a:r>
          </a:p>
        </p:txBody>
      </p:sp>
      <p:sp>
        <p:nvSpPr>
          <p:cNvPr id="5" name="CasellaDiTesto 4">
            <a:extLst>
              <a:ext uri="{FF2B5EF4-FFF2-40B4-BE49-F238E27FC236}">
                <a16:creationId xmlns:a16="http://schemas.microsoft.com/office/drawing/2014/main" id="{AB8FBF46-75AE-4AD9-6401-69BB48312301}"/>
              </a:ext>
            </a:extLst>
          </p:cNvPr>
          <p:cNvSpPr txBox="1"/>
          <p:nvPr/>
        </p:nvSpPr>
        <p:spPr>
          <a:xfrm>
            <a:off x="1889558" y="3378273"/>
            <a:ext cx="2758207" cy="1910331"/>
          </a:xfrm>
          <a:prstGeom prst="rect">
            <a:avLst/>
          </a:prstGeom>
          <a:solidFill>
            <a:schemeClr val="bg1"/>
          </a:solidFill>
          <a:ln>
            <a:solidFill>
              <a:srgbClr val="31859C"/>
            </a:solidFill>
          </a:ln>
        </p:spPr>
        <p:txBody>
          <a:bodyPr wrap="square" rtlCol="0">
            <a:spAutoFit/>
          </a:bodyPr>
          <a:lstStyle/>
          <a:p>
            <a:pPr algn="ctr"/>
            <a:endParaRPr lang="it-IT" sz="1200" b="1" dirty="0">
              <a:latin typeface="Calibri" panose="020F0502020204030204" pitchFamily="34" charset="0"/>
              <a:cs typeface="Calibri" panose="020F0502020204030204" pitchFamily="34" charset="0"/>
            </a:endParaRPr>
          </a:p>
          <a:p>
            <a:pPr algn="ctr"/>
            <a:r>
              <a:rPr lang="it-IT" sz="1200" b="1" dirty="0">
                <a:latin typeface="Calibri" panose="020F0502020204030204" pitchFamily="34" charset="0"/>
                <a:cs typeface="Calibri" panose="020F0502020204030204" pitchFamily="34" charset="0"/>
              </a:rPr>
              <a:t>Stigma verso le persone con obesità (stigma interiorizzato e sociale)</a:t>
            </a:r>
          </a:p>
          <a:p>
            <a:pPr algn="ctr"/>
            <a:endParaRPr lang="it-IT" sz="1200" dirty="0">
              <a:latin typeface="Calibri" panose="020F0502020204030204" pitchFamily="34" charset="0"/>
              <a:cs typeface="Calibri" panose="020F0502020204030204" pitchFamily="34" charset="0"/>
            </a:endParaRPr>
          </a:p>
          <a:p>
            <a:pPr>
              <a:lnSpc>
                <a:spcPct val="150000"/>
              </a:lnSpc>
            </a:pPr>
            <a:r>
              <a:rPr lang="it-IT" sz="1200" dirty="0">
                <a:latin typeface="Calibri" panose="020F0502020204030204" pitchFamily="34" charset="0"/>
                <a:cs typeface="Calibri" panose="020F0502020204030204" pitchFamily="34" charset="0"/>
              </a:rPr>
              <a:t>↑ Disturbi Mentali</a:t>
            </a:r>
          </a:p>
          <a:p>
            <a:pPr>
              <a:lnSpc>
                <a:spcPct val="150000"/>
              </a:lnSpc>
            </a:pPr>
            <a:r>
              <a:rPr lang="it-IT" sz="1200" dirty="0">
                <a:latin typeface="Calibri" panose="020F0502020204030204" pitchFamily="34" charset="0"/>
                <a:cs typeface="Calibri" panose="020F0502020204030204" pitchFamily="34" charset="0"/>
              </a:rPr>
              <a:t>↑ Binge </a:t>
            </a:r>
            <a:r>
              <a:rPr lang="it-IT" sz="1200" dirty="0" err="1">
                <a:latin typeface="Calibri" panose="020F0502020204030204" pitchFamily="34" charset="0"/>
                <a:cs typeface="Calibri" panose="020F0502020204030204" pitchFamily="34" charset="0"/>
              </a:rPr>
              <a:t>Eating</a:t>
            </a:r>
            <a:r>
              <a:rPr lang="it-IT" sz="1200" dirty="0">
                <a:latin typeface="Calibri" panose="020F0502020204030204" pitchFamily="34" charset="0"/>
                <a:cs typeface="Calibri" panose="020F0502020204030204" pitchFamily="34" charset="0"/>
              </a:rPr>
              <a:t> &amp; </a:t>
            </a:r>
            <a:r>
              <a:rPr lang="it-IT" sz="1200" dirty="0" err="1">
                <a:latin typeface="Calibri" panose="020F0502020204030204" pitchFamily="34" charset="0"/>
                <a:cs typeface="Calibri" panose="020F0502020204030204" pitchFamily="34" charset="0"/>
              </a:rPr>
              <a:t>Emotional</a:t>
            </a:r>
            <a:r>
              <a:rPr lang="it-IT" sz="1200" dirty="0">
                <a:latin typeface="Calibri" panose="020F0502020204030204" pitchFamily="34" charset="0"/>
                <a:cs typeface="Calibri" panose="020F0502020204030204" pitchFamily="34" charset="0"/>
              </a:rPr>
              <a:t> </a:t>
            </a:r>
            <a:r>
              <a:rPr lang="it-IT" sz="1200" dirty="0" err="1">
                <a:latin typeface="Calibri" panose="020F0502020204030204" pitchFamily="34" charset="0"/>
                <a:cs typeface="Calibri" panose="020F0502020204030204" pitchFamily="34" charset="0"/>
              </a:rPr>
              <a:t>Eating</a:t>
            </a:r>
            <a:endParaRPr lang="it-IT" sz="1200" dirty="0">
              <a:latin typeface="Calibri" panose="020F0502020204030204" pitchFamily="34" charset="0"/>
              <a:cs typeface="Calibri" panose="020F0502020204030204" pitchFamily="34" charset="0"/>
            </a:endParaRPr>
          </a:p>
          <a:p>
            <a:pPr>
              <a:lnSpc>
                <a:spcPct val="150000"/>
              </a:lnSpc>
            </a:pPr>
            <a:r>
              <a:rPr lang="it-IT" sz="1200" dirty="0">
                <a:latin typeface="Calibri" panose="020F0502020204030204" pitchFamily="34" charset="0"/>
                <a:cs typeface="Calibri" panose="020F0502020204030204" pitchFamily="34" charset="0"/>
              </a:rPr>
              <a:t>↑ Alimentazione malsana &amp; Sedentarietà</a:t>
            </a:r>
          </a:p>
          <a:p>
            <a:pPr>
              <a:lnSpc>
                <a:spcPct val="150000"/>
              </a:lnSpc>
            </a:pPr>
            <a:r>
              <a:rPr lang="it-IT" sz="1200" dirty="0">
                <a:latin typeface="Calibri" panose="020F0502020204030204" pitchFamily="34" charset="0"/>
                <a:cs typeface="Calibri" panose="020F0502020204030204" pitchFamily="34" charset="0"/>
              </a:rPr>
              <a:t>↑ Elevato peso corporeo</a:t>
            </a:r>
          </a:p>
        </p:txBody>
      </p:sp>
      <p:sp>
        <p:nvSpPr>
          <p:cNvPr id="6" name="CasellaDiTesto 5">
            <a:extLst>
              <a:ext uri="{FF2B5EF4-FFF2-40B4-BE49-F238E27FC236}">
                <a16:creationId xmlns:a16="http://schemas.microsoft.com/office/drawing/2014/main" id="{D87727BD-0434-251A-8065-803F3B0D7864}"/>
              </a:ext>
            </a:extLst>
          </p:cNvPr>
          <p:cNvSpPr txBox="1"/>
          <p:nvPr/>
        </p:nvSpPr>
        <p:spPr>
          <a:xfrm>
            <a:off x="9664391" y="6116235"/>
            <a:ext cx="1724190" cy="323165"/>
          </a:xfrm>
          <a:prstGeom prst="rect">
            <a:avLst/>
          </a:prstGeom>
          <a:noFill/>
        </p:spPr>
        <p:txBody>
          <a:bodyPr wrap="none" rtlCol="0">
            <a:spAutoFit/>
          </a:bodyPr>
          <a:lstStyle/>
          <a:p>
            <a:r>
              <a:rPr lang="it-IT" sz="1500" b="1" i="1" dirty="0"/>
              <a:t>Busetto et al., 2022</a:t>
            </a:r>
          </a:p>
        </p:txBody>
      </p:sp>
      <p:sp>
        <p:nvSpPr>
          <p:cNvPr id="7" name="CasellaDiTesto 6">
            <a:extLst>
              <a:ext uri="{FF2B5EF4-FFF2-40B4-BE49-F238E27FC236}">
                <a16:creationId xmlns:a16="http://schemas.microsoft.com/office/drawing/2014/main" id="{2F89C4C4-2556-8503-C8E0-67D370B2F94C}"/>
              </a:ext>
            </a:extLst>
          </p:cNvPr>
          <p:cNvSpPr txBox="1"/>
          <p:nvPr/>
        </p:nvSpPr>
        <p:spPr>
          <a:xfrm>
            <a:off x="3894527" y="5663239"/>
            <a:ext cx="3441573" cy="646331"/>
          </a:xfrm>
          <a:prstGeom prst="rect">
            <a:avLst/>
          </a:prstGeom>
          <a:solidFill>
            <a:schemeClr val="bg1"/>
          </a:solidFill>
          <a:ln>
            <a:solidFill>
              <a:srgbClr val="31859C"/>
            </a:solidFill>
          </a:ln>
        </p:spPr>
        <p:txBody>
          <a:bodyPr wrap="square" rtlCol="0">
            <a:spAutoFit/>
          </a:bodyPr>
          <a:lstStyle/>
          <a:p>
            <a:pPr algn="ctr"/>
            <a:r>
              <a:rPr lang="it-IT" sz="1200" dirty="0">
                <a:latin typeface="Calibri" panose="020F0502020204030204" pitchFamily="34" charset="0"/>
                <a:cs typeface="Calibri" panose="020F0502020204030204" pitchFamily="34" charset="0"/>
              </a:rPr>
              <a:t>Lo stigma aumenta la sofferenza individuale </a:t>
            </a:r>
          </a:p>
          <a:p>
            <a:pPr algn="ctr"/>
            <a:r>
              <a:rPr lang="it-IT" sz="1200" dirty="0">
                <a:latin typeface="Calibri" panose="020F0502020204030204" pitchFamily="34" charset="0"/>
                <a:cs typeface="Calibri" panose="020F0502020204030204" pitchFamily="34" charset="0"/>
              </a:rPr>
              <a:t>e ostacola la prevenzione e la gestione dell'obesità rispetto ad altre malattie croniche (</a:t>
            </a:r>
            <a:r>
              <a:rPr lang="it-IT" sz="1200" dirty="0" err="1">
                <a:latin typeface="Calibri" panose="020F0502020204030204" pitchFamily="34" charset="0"/>
                <a:cs typeface="Calibri" panose="020F0502020204030204" pitchFamily="34" charset="0"/>
              </a:rPr>
              <a:t>NCDs</a:t>
            </a:r>
            <a:r>
              <a:rPr lang="it-IT" sz="1200" dirty="0">
                <a:latin typeface="Calibri" panose="020F0502020204030204" pitchFamily="34" charset="0"/>
                <a:cs typeface="Calibri" panose="020F0502020204030204" pitchFamily="34" charset="0"/>
              </a:rPr>
              <a:t>)</a:t>
            </a:r>
          </a:p>
        </p:txBody>
      </p:sp>
      <p:sp>
        <p:nvSpPr>
          <p:cNvPr id="8" name="CasellaDiTesto 7">
            <a:extLst>
              <a:ext uri="{FF2B5EF4-FFF2-40B4-BE49-F238E27FC236}">
                <a16:creationId xmlns:a16="http://schemas.microsoft.com/office/drawing/2014/main" id="{65B03346-4A2C-804E-26CF-2506CA70F6A8}"/>
              </a:ext>
            </a:extLst>
          </p:cNvPr>
          <p:cNvSpPr txBox="1"/>
          <p:nvPr/>
        </p:nvSpPr>
        <p:spPr>
          <a:xfrm>
            <a:off x="6808317" y="3343144"/>
            <a:ext cx="2880917" cy="2094997"/>
          </a:xfrm>
          <a:prstGeom prst="rect">
            <a:avLst/>
          </a:prstGeom>
          <a:solidFill>
            <a:schemeClr val="bg1"/>
          </a:solidFill>
          <a:ln>
            <a:solidFill>
              <a:srgbClr val="31859C"/>
            </a:solidFill>
          </a:ln>
        </p:spPr>
        <p:txBody>
          <a:bodyPr wrap="none" rtlCol="0">
            <a:spAutoFit/>
          </a:bodyPr>
          <a:lstStyle/>
          <a:p>
            <a:pPr algn="ctr"/>
            <a:r>
              <a:rPr lang="it-IT" sz="1200" b="1" dirty="0">
                <a:latin typeface="Calibri" panose="020F0502020204030204" pitchFamily="34" charset="0"/>
                <a:cs typeface="Calibri" panose="020F0502020204030204" pitchFamily="34" charset="0"/>
              </a:rPr>
              <a:t> </a:t>
            </a:r>
          </a:p>
          <a:p>
            <a:pPr algn="ctr"/>
            <a:r>
              <a:rPr lang="it-IT" sz="1200" b="1" dirty="0">
                <a:latin typeface="Calibri" panose="020F0502020204030204" pitchFamily="34" charset="0"/>
                <a:cs typeface="Calibri" panose="020F0502020204030204" pitchFamily="34" charset="0"/>
              </a:rPr>
              <a:t>Stigma verso l’obesità come malattia</a:t>
            </a:r>
          </a:p>
          <a:p>
            <a:pPr algn="ctr"/>
            <a:r>
              <a:rPr lang="it-IT" sz="1200" b="1" dirty="0">
                <a:latin typeface="Calibri" panose="020F0502020204030204" pitchFamily="34" charset="0"/>
                <a:cs typeface="Calibri" panose="020F0502020204030204" pitchFamily="34" charset="0"/>
              </a:rPr>
              <a:t>(stigma clinica)</a:t>
            </a:r>
            <a:endParaRPr lang="it-IT" sz="1200" dirty="0">
              <a:latin typeface="Calibri" panose="020F0502020204030204" pitchFamily="34" charset="0"/>
              <a:cs typeface="Calibri" panose="020F0502020204030204" pitchFamily="34" charset="0"/>
            </a:endParaRPr>
          </a:p>
          <a:p>
            <a:endParaRPr lang="it-IT" sz="1200" dirty="0">
              <a:latin typeface="Calibri" panose="020F0502020204030204" pitchFamily="34" charset="0"/>
              <a:cs typeface="Calibri" panose="020F0502020204030204" pitchFamily="34" charset="0"/>
            </a:endParaRPr>
          </a:p>
          <a:p>
            <a:r>
              <a:rPr lang="it-IT" sz="1200" dirty="0">
                <a:latin typeface="Calibri" panose="020F0502020204030204" pitchFamily="34" charset="0"/>
                <a:cs typeface="Calibri" panose="020F0502020204030204" pitchFamily="34" charset="0"/>
              </a:rPr>
              <a:t>↓ Approcci Sistemici Preventivi</a:t>
            </a:r>
          </a:p>
          <a:p>
            <a:pPr>
              <a:lnSpc>
                <a:spcPct val="150000"/>
              </a:lnSpc>
            </a:pPr>
            <a:r>
              <a:rPr lang="it-IT" sz="1200" dirty="0">
                <a:latin typeface="Calibri" panose="020F0502020204030204" pitchFamily="34" charset="0"/>
                <a:cs typeface="Calibri" panose="020F0502020204030204" pitchFamily="34" charset="0"/>
              </a:rPr>
              <a:t>↓ Finanziamenti per la ricerca sull’obesità</a:t>
            </a:r>
          </a:p>
          <a:p>
            <a:pPr>
              <a:lnSpc>
                <a:spcPct val="150000"/>
              </a:lnSpc>
            </a:pPr>
            <a:r>
              <a:rPr lang="it-IT" sz="1200" dirty="0">
                <a:latin typeface="Calibri" panose="020F0502020204030204" pitchFamily="34" charset="0"/>
                <a:cs typeface="Calibri" panose="020F0502020204030204" pitchFamily="34" charset="0"/>
              </a:rPr>
              <a:t>↓ Copertura per il trattamento dell’obesità</a:t>
            </a:r>
          </a:p>
          <a:p>
            <a:pPr>
              <a:lnSpc>
                <a:spcPct val="150000"/>
              </a:lnSpc>
            </a:pPr>
            <a:r>
              <a:rPr lang="it-IT" sz="1200" dirty="0">
                <a:latin typeface="Calibri" panose="020F0502020204030204" pitchFamily="34" charset="0"/>
                <a:cs typeface="Calibri" panose="020F0502020204030204" pitchFamily="34" charset="0"/>
              </a:rPr>
              <a:t>↑</a:t>
            </a:r>
            <a:r>
              <a:rPr lang="it-IT" sz="1200" b="1" dirty="0">
                <a:latin typeface="Calibri" panose="020F0502020204030204" pitchFamily="34" charset="0"/>
                <a:cs typeface="Calibri" panose="020F0502020204030204" pitchFamily="34" charset="0"/>
              </a:rPr>
              <a:t> Inerzia terapeutica</a:t>
            </a:r>
          </a:p>
          <a:p>
            <a:pPr>
              <a:lnSpc>
                <a:spcPct val="150000"/>
              </a:lnSpc>
            </a:pPr>
            <a:endParaRPr lang="it-IT" sz="1200" dirty="0">
              <a:latin typeface="Calibri" panose="020F0502020204030204" pitchFamily="34" charset="0"/>
              <a:cs typeface="Calibri" panose="020F0502020204030204" pitchFamily="34" charset="0"/>
            </a:endParaRPr>
          </a:p>
        </p:txBody>
      </p:sp>
      <p:sp>
        <p:nvSpPr>
          <p:cNvPr id="9" name="Titolo 1">
            <a:extLst>
              <a:ext uri="{FF2B5EF4-FFF2-40B4-BE49-F238E27FC236}">
                <a16:creationId xmlns:a16="http://schemas.microsoft.com/office/drawing/2014/main" id="{F8DD6635-B4AE-8D26-F145-D5509BCFA14D}"/>
              </a:ext>
            </a:extLst>
          </p:cNvPr>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3500" dirty="0">
                <a:solidFill>
                  <a:srgbClr val="374D81"/>
                </a:solidFill>
                <a:latin typeface="Calibri" panose="020F0502020204030204" pitchFamily="34" charset="0"/>
                <a:cs typeface="Calibri" panose="020F0502020204030204" pitchFamily="34" charset="0"/>
              </a:rPr>
              <a:t>Effetto dello stigma per l’obesità</a:t>
            </a:r>
          </a:p>
        </p:txBody>
      </p:sp>
    </p:spTree>
    <p:extLst>
      <p:ext uri="{BB962C8B-B14F-4D97-AF65-F5344CB8AC3E}">
        <p14:creationId xmlns:p14="http://schemas.microsoft.com/office/powerpoint/2010/main" val="406015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13B6BF13-F661-81E0-C6D4-E3069B65DFF4}"/>
              </a:ext>
            </a:extLst>
          </p:cNvPr>
          <p:cNvPicPr>
            <a:picLocks noChangeAspect="1"/>
          </p:cNvPicPr>
          <p:nvPr/>
        </p:nvPicPr>
        <p:blipFill>
          <a:blip r:embed="rId3"/>
          <a:srcRect b="50220"/>
          <a:stretch>
            <a:fillRect/>
          </a:stretch>
        </p:blipFill>
        <p:spPr>
          <a:xfrm>
            <a:off x="2253914" y="1225826"/>
            <a:ext cx="7772400" cy="2683551"/>
          </a:xfrm>
          <a:prstGeom prst="rect">
            <a:avLst/>
          </a:prstGeom>
          <a:solidFill>
            <a:srgbClr val="F1F4F2"/>
          </a:solidFill>
        </p:spPr>
      </p:pic>
      <p:sp>
        <p:nvSpPr>
          <p:cNvPr id="4" name="Titolo 1">
            <a:extLst>
              <a:ext uri="{FF2B5EF4-FFF2-40B4-BE49-F238E27FC236}">
                <a16:creationId xmlns:a16="http://schemas.microsoft.com/office/drawing/2014/main" id="{D7DAEC25-2031-89F3-B98A-69818FED324F}"/>
              </a:ext>
            </a:extLst>
          </p:cNvPr>
          <p:cNvSpPr txBox="1">
            <a:spLocks/>
          </p:cNvSpPr>
          <p:nvPr/>
        </p:nvSpPr>
        <p:spPr>
          <a:xfrm>
            <a:off x="1097280" y="407375"/>
            <a:ext cx="10058400" cy="823416"/>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3500" dirty="0">
                <a:solidFill>
                  <a:srgbClr val="374D81"/>
                </a:solidFill>
                <a:latin typeface="Calibri" panose="020F0502020204030204" pitchFamily="34" charset="0"/>
                <a:cs typeface="Calibri" panose="020F0502020204030204" pitchFamily="34" charset="0"/>
              </a:rPr>
              <a:t>Effetti dello stigma nelle varie fasi della cura </a:t>
            </a:r>
          </a:p>
        </p:txBody>
      </p:sp>
      <p:sp>
        <p:nvSpPr>
          <p:cNvPr id="7" name="Rettangolo 6">
            <a:extLst>
              <a:ext uri="{FF2B5EF4-FFF2-40B4-BE49-F238E27FC236}">
                <a16:creationId xmlns:a16="http://schemas.microsoft.com/office/drawing/2014/main" id="{18947429-2645-6F40-05A6-0DC7C12F4CEA}"/>
              </a:ext>
            </a:extLst>
          </p:cNvPr>
          <p:cNvSpPr/>
          <p:nvPr/>
        </p:nvSpPr>
        <p:spPr>
          <a:xfrm>
            <a:off x="5567090" y="1649503"/>
            <a:ext cx="1280160" cy="960120"/>
          </a:xfrm>
          <a:prstGeom prst="rect">
            <a:avLst/>
          </a:prstGeom>
          <a:solidFill>
            <a:srgbClr val="226162"/>
          </a:solidFill>
          <a:ln>
            <a:solidFill>
              <a:srgbClr val="2261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b="1" dirty="0"/>
              <a:t>LO STIGMA</a:t>
            </a:r>
          </a:p>
          <a:p>
            <a:pPr algn="ctr"/>
            <a:r>
              <a:rPr lang="it-IT" sz="1200" dirty="0"/>
              <a:t>Anticipato</a:t>
            </a:r>
          </a:p>
          <a:p>
            <a:pPr algn="ctr"/>
            <a:r>
              <a:rPr lang="it-IT" sz="1200" dirty="0"/>
              <a:t>Vissuto</a:t>
            </a:r>
          </a:p>
          <a:p>
            <a:pPr algn="ctr"/>
            <a:r>
              <a:rPr lang="it-IT" sz="1200" dirty="0"/>
              <a:t>Interiorizzato</a:t>
            </a:r>
          </a:p>
        </p:txBody>
      </p:sp>
      <p:sp>
        <p:nvSpPr>
          <p:cNvPr id="8" name="Rettangolo 7">
            <a:extLst>
              <a:ext uri="{FF2B5EF4-FFF2-40B4-BE49-F238E27FC236}">
                <a16:creationId xmlns:a16="http://schemas.microsoft.com/office/drawing/2014/main" id="{BCCFB598-C474-B5BE-8270-B87A331F95D4}"/>
              </a:ext>
            </a:extLst>
          </p:cNvPr>
          <p:cNvSpPr/>
          <p:nvPr/>
        </p:nvSpPr>
        <p:spPr>
          <a:xfrm>
            <a:off x="3006770" y="3396007"/>
            <a:ext cx="1435608" cy="420624"/>
          </a:xfrm>
          <a:prstGeom prst="rect">
            <a:avLst/>
          </a:prstGeom>
          <a:solidFill>
            <a:srgbClr val="3DA0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dirty="0"/>
              <a:t>Contribuisce alla sviluppo dell’obesità</a:t>
            </a:r>
          </a:p>
        </p:txBody>
      </p:sp>
      <p:sp>
        <p:nvSpPr>
          <p:cNvPr id="9" name="Rettangolo 8">
            <a:extLst>
              <a:ext uri="{FF2B5EF4-FFF2-40B4-BE49-F238E27FC236}">
                <a16:creationId xmlns:a16="http://schemas.microsoft.com/office/drawing/2014/main" id="{8231BA2D-00AF-D82F-1797-0F9130DAED67}"/>
              </a:ext>
            </a:extLst>
          </p:cNvPr>
          <p:cNvSpPr/>
          <p:nvPr/>
        </p:nvSpPr>
        <p:spPr>
          <a:xfrm>
            <a:off x="4869533" y="3396007"/>
            <a:ext cx="1207008" cy="420624"/>
          </a:xfrm>
          <a:prstGeom prst="rect">
            <a:avLst/>
          </a:prstGeom>
          <a:solidFill>
            <a:srgbClr val="6D59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200" dirty="0"/>
              <a:t>Influenza l’accesso alla cura</a:t>
            </a:r>
          </a:p>
        </p:txBody>
      </p:sp>
      <p:sp>
        <p:nvSpPr>
          <p:cNvPr id="10" name="Rettangolo 9">
            <a:extLst>
              <a:ext uri="{FF2B5EF4-FFF2-40B4-BE49-F238E27FC236}">
                <a16:creationId xmlns:a16="http://schemas.microsoft.com/office/drawing/2014/main" id="{E5446E2E-73A6-EB1C-CCE7-72F17A3EAAB8}"/>
              </a:ext>
            </a:extLst>
          </p:cNvPr>
          <p:cNvSpPr/>
          <p:nvPr/>
        </p:nvSpPr>
        <p:spPr>
          <a:xfrm>
            <a:off x="6530260" y="3368575"/>
            <a:ext cx="1207008" cy="484632"/>
          </a:xfrm>
          <a:prstGeom prst="rect">
            <a:avLst/>
          </a:prstGeom>
          <a:solidFill>
            <a:srgbClr val="A66E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400" dirty="0"/>
          </a:p>
          <a:p>
            <a:pPr algn="ctr"/>
            <a:r>
              <a:rPr lang="it-IT" sz="1200" dirty="0"/>
              <a:t>Influenza il percorso di cura</a:t>
            </a:r>
          </a:p>
          <a:p>
            <a:pPr algn="ctr"/>
            <a:endParaRPr lang="it-IT" sz="700" dirty="0"/>
          </a:p>
          <a:p>
            <a:pPr algn="ctr"/>
            <a:endParaRPr lang="it-IT" sz="300" dirty="0"/>
          </a:p>
          <a:p>
            <a:pPr algn="ctr"/>
            <a:endParaRPr lang="it-IT" sz="300" dirty="0"/>
          </a:p>
        </p:txBody>
      </p:sp>
      <p:sp>
        <p:nvSpPr>
          <p:cNvPr id="11" name="Rettangolo 10">
            <a:extLst>
              <a:ext uri="{FF2B5EF4-FFF2-40B4-BE49-F238E27FC236}">
                <a16:creationId xmlns:a16="http://schemas.microsoft.com/office/drawing/2014/main" id="{FC40C6EA-B062-8AFC-C9BB-1EBDF71744C6}"/>
              </a:ext>
            </a:extLst>
          </p:cNvPr>
          <p:cNvSpPr/>
          <p:nvPr/>
        </p:nvSpPr>
        <p:spPr>
          <a:xfrm>
            <a:off x="8197518" y="3359431"/>
            <a:ext cx="1207008" cy="484632"/>
          </a:xfrm>
          <a:prstGeom prst="rect">
            <a:avLst/>
          </a:prstGeom>
          <a:solidFill>
            <a:srgbClr val="B666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400" dirty="0"/>
          </a:p>
          <a:p>
            <a:pPr algn="ctr"/>
            <a:r>
              <a:rPr lang="it-IT" sz="1200" dirty="0"/>
              <a:t>Influenza la salute a lungo termine</a:t>
            </a:r>
            <a:endParaRPr lang="it-IT" sz="300" dirty="0"/>
          </a:p>
          <a:p>
            <a:pPr algn="ctr"/>
            <a:endParaRPr lang="it-IT" sz="300" dirty="0"/>
          </a:p>
        </p:txBody>
      </p:sp>
      <p:sp>
        <p:nvSpPr>
          <p:cNvPr id="12" name="CasellaDiTesto 11">
            <a:extLst>
              <a:ext uri="{FF2B5EF4-FFF2-40B4-BE49-F238E27FC236}">
                <a16:creationId xmlns:a16="http://schemas.microsoft.com/office/drawing/2014/main" id="{F2D0F705-F977-692E-BA16-8B38B851F434}"/>
              </a:ext>
            </a:extLst>
          </p:cNvPr>
          <p:cNvSpPr txBox="1"/>
          <p:nvPr/>
        </p:nvSpPr>
        <p:spPr>
          <a:xfrm>
            <a:off x="8260680" y="6197970"/>
            <a:ext cx="6096000" cy="323165"/>
          </a:xfrm>
          <a:prstGeom prst="rect">
            <a:avLst/>
          </a:prstGeom>
          <a:noFill/>
        </p:spPr>
        <p:txBody>
          <a:bodyPr wrap="square">
            <a:spAutoFit/>
          </a:bodyPr>
          <a:lstStyle/>
          <a:p>
            <a:r>
              <a:rPr lang="it-IT" sz="1500" b="1" i="1" dirty="0">
                <a:latin typeface="Calibri" panose="020F0502020204030204" pitchFamily="34" charset="0"/>
                <a:cs typeface="Calibri" panose="020F0502020204030204" pitchFamily="34" charset="0"/>
              </a:rPr>
              <a:t>Modificato da </a:t>
            </a:r>
            <a:r>
              <a:rPr lang="it-IT" sz="1500" b="1" i="1" dirty="0" err="1">
                <a:latin typeface="Calibri" panose="020F0502020204030204" pitchFamily="34" charset="0"/>
                <a:cs typeface="Calibri" panose="020F0502020204030204" pitchFamily="34" charset="0"/>
              </a:rPr>
              <a:t>McGarrity</a:t>
            </a:r>
            <a:r>
              <a:rPr lang="it-IT" sz="1500" b="1" i="1" dirty="0">
                <a:latin typeface="Calibri" panose="020F0502020204030204" pitchFamily="34" charset="0"/>
                <a:cs typeface="Calibri" panose="020F0502020204030204" pitchFamily="34" charset="0"/>
              </a:rPr>
              <a:t> et al., 2025</a:t>
            </a:r>
          </a:p>
        </p:txBody>
      </p:sp>
      <p:sp>
        <p:nvSpPr>
          <p:cNvPr id="17" name="CasellaDiTesto 16">
            <a:extLst>
              <a:ext uri="{FF2B5EF4-FFF2-40B4-BE49-F238E27FC236}">
                <a16:creationId xmlns:a16="http://schemas.microsoft.com/office/drawing/2014/main" id="{A094D078-FEF5-E3C9-767A-3AA2796B6973}"/>
              </a:ext>
            </a:extLst>
          </p:cNvPr>
          <p:cNvSpPr txBox="1"/>
          <p:nvPr/>
        </p:nvSpPr>
        <p:spPr>
          <a:xfrm>
            <a:off x="2808651" y="3903486"/>
            <a:ext cx="1633727" cy="1661993"/>
          </a:xfrm>
          <a:prstGeom prst="rect">
            <a:avLst/>
          </a:prstGeom>
          <a:noFill/>
        </p:spPr>
        <p:txBody>
          <a:bodyPr wrap="square">
            <a:spAutoFit/>
          </a:bodyPr>
          <a:lstStyle/>
          <a:p>
            <a:r>
              <a:rPr lang="it-IT" sz="1700" b="0" i="0" u="none" strike="noStrike" dirty="0">
                <a:solidFill>
                  <a:srgbClr val="000000"/>
                </a:solidFill>
                <a:effectLst/>
                <a:latin typeface="Calibri" panose="020F0502020204030204" pitchFamily="34" charset="0"/>
                <a:cs typeface="Calibri" panose="020F0502020204030204" pitchFamily="34" charset="0"/>
              </a:rPr>
              <a:t>Lo stigma agisce come determinante sociale e psicologico della malattia</a:t>
            </a:r>
            <a:endParaRPr lang="it-IT" sz="1700" dirty="0">
              <a:latin typeface="Calibri" panose="020F0502020204030204" pitchFamily="34" charset="0"/>
              <a:cs typeface="Calibri" panose="020F0502020204030204" pitchFamily="34" charset="0"/>
            </a:endParaRPr>
          </a:p>
        </p:txBody>
      </p:sp>
      <p:sp>
        <p:nvSpPr>
          <p:cNvPr id="19" name="CasellaDiTesto 18">
            <a:extLst>
              <a:ext uri="{FF2B5EF4-FFF2-40B4-BE49-F238E27FC236}">
                <a16:creationId xmlns:a16="http://schemas.microsoft.com/office/drawing/2014/main" id="{94BD5A62-254E-8130-3BD7-E62D8BCCF859}"/>
              </a:ext>
            </a:extLst>
          </p:cNvPr>
          <p:cNvSpPr txBox="1"/>
          <p:nvPr/>
        </p:nvSpPr>
        <p:spPr>
          <a:xfrm>
            <a:off x="4704505" y="3898226"/>
            <a:ext cx="1633727" cy="1661993"/>
          </a:xfrm>
          <a:prstGeom prst="rect">
            <a:avLst/>
          </a:prstGeom>
          <a:noFill/>
        </p:spPr>
        <p:txBody>
          <a:bodyPr wrap="square">
            <a:spAutoFit/>
          </a:bodyPr>
          <a:lstStyle/>
          <a:p>
            <a:r>
              <a:rPr lang="it-IT" sz="1700" b="0" i="0" u="none" strike="noStrike" dirty="0">
                <a:solidFill>
                  <a:srgbClr val="000000"/>
                </a:solidFill>
                <a:effectLst/>
                <a:latin typeface="Calibri" panose="020F0502020204030204" pitchFamily="34" charset="0"/>
                <a:cs typeface="Calibri" panose="020F0502020204030204" pitchFamily="34" charset="0"/>
              </a:rPr>
              <a:t>Lo stigma influenza in modo diretto il rapporto con il sistema sanitario</a:t>
            </a:r>
            <a:endParaRPr lang="it-IT" sz="1700" dirty="0">
              <a:latin typeface="Calibri" panose="020F0502020204030204" pitchFamily="34" charset="0"/>
              <a:cs typeface="Calibri" panose="020F0502020204030204" pitchFamily="34" charset="0"/>
            </a:endParaRPr>
          </a:p>
        </p:txBody>
      </p:sp>
      <p:sp>
        <p:nvSpPr>
          <p:cNvPr id="21" name="CasellaDiTesto 20">
            <a:extLst>
              <a:ext uri="{FF2B5EF4-FFF2-40B4-BE49-F238E27FC236}">
                <a16:creationId xmlns:a16="http://schemas.microsoft.com/office/drawing/2014/main" id="{5E418B03-DF46-1E01-90FC-1B7B37A08F5D}"/>
              </a:ext>
            </a:extLst>
          </p:cNvPr>
          <p:cNvSpPr txBox="1"/>
          <p:nvPr/>
        </p:nvSpPr>
        <p:spPr>
          <a:xfrm>
            <a:off x="6339305" y="3875209"/>
            <a:ext cx="1633727" cy="1400383"/>
          </a:xfrm>
          <a:prstGeom prst="rect">
            <a:avLst/>
          </a:prstGeom>
          <a:noFill/>
        </p:spPr>
        <p:txBody>
          <a:bodyPr wrap="square">
            <a:spAutoFit/>
          </a:bodyPr>
          <a:lstStyle/>
          <a:p>
            <a:r>
              <a:rPr lang="it-IT" sz="1700" dirty="0">
                <a:solidFill>
                  <a:srgbClr val="000000"/>
                </a:solidFill>
                <a:latin typeface="Calibri" panose="020F0502020204030204" pitchFamily="34" charset="0"/>
                <a:cs typeface="Calibri" panose="020F0502020204030204" pitchFamily="34" charset="0"/>
              </a:rPr>
              <a:t>A</a:t>
            </a:r>
            <a:r>
              <a:rPr lang="it-IT" sz="1700" b="0" i="0" u="none" strike="noStrike" dirty="0">
                <a:solidFill>
                  <a:srgbClr val="000000"/>
                </a:solidFill>
                <a:effectLst/>
                <a:latin typeface="Calibri" panose="020F0502020204030204" pitchFamily="34" charset="0"/>
                <a:cs typeface="Calibri" panose="020F0502020204030204" pitchFamily="34" charset="0"/>
              </a:rPr>
              <a:t>nche durante il percorso di </a:t>
            </a:r>
            <a:r>
              <a:rPr lang="it-IT" sz="1700" dirty="0">
                <a:solidFill>
                  <a:srgbClr val="000000"/>
                </a:solidFill>
                <a:latin typeface="Calibri" panose="020F0502020204030204" pitchFamily="34" charset="0"/>
                <a:cs typeface="Calibri" panose="020F0502020204030204" pitchFamily="34" charset="0"/>
              </a:rPr>
              <a:t>cura lo stigma può esercitare la sua influenza </a:t>
            </a:r>
            <a:endParaRPr lang="it-IT" sz="1700" dirty="0">
              <a:latin typeface="Calibri" panose="020F0502020204030204" pitchFamily="34" charset="0"/>
              <a:cs typeface="Calibri" panose="020F0502020204030204" pitchFamily="34" charset="0"/>
            </a:endParaRPr>
          </a:p>
        </p:txBody>
      </p:sp>
      <p:sp>
        <p:nvSpPr>
          <p:cNvPr id="23" name="Rectangle 2">
            <a:extLst>
              <a:ext uri="{FF2B5EF4-FFF2-40B4-BE49-F238E27FC236}">
                <a16:creationId xmlns:a16="http://schemas.microsoft.com/office/drawing/2014/main" id="{1AA76AEB-DE28-E2BA-1B73-93FA5D4A8D42}"/>
              </a:ext>
            </a:extLst>
          </p:cNvPr>
          <p:cNvSpPr>
            <a:spLocks noChangeArrowheads="1"/>
          </p:cNvSpPr>
          <p:nvPr/>
        </p:nvSpPr>
        <p:spPr bwMode="auto">
          <a:xfrm>
            <a:off x="3999517" y="104183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5" name="CasellaDiTesto 24">
            <a:extLst>
              <a:ext uri="{FF2B5EF4-FFF2-40B4-BE49-F238E27FC236}">
                <a16:creationId xmlns:a16="http://schemas.microsoft.com/office/drawing/2014/main" id="{958FB1A4-0970-6FA2-8F0D-002BF73C9947}"/>
              </a:ext>
            </a:extLst>
          </p:cNvPr>
          <p:cNvSpPr txBox="1"/>
          <p:nvPr/>
        </p:nvSpPr>
        <p:spPr>
          <a:xfrm>
            <a:off x="8016327" y="3903486"/>
            <a:ext cx="1814861" cy="1138773"/>
          </a:xfrm>
          <a:prstGeom prst="rect">
            <a:avLst/>
          </a:prstGeom>
          <a:noFill/>
        </p:spPr>
        <p:txBody>
          <a:bodyPr wrap="square">
            <a:spAutoFit/>
          </a:bodyPr>
          <a:lstStyle/>
          <a:p>
            <a:r>
              <a:rPr lang="it-IT" sz="1700" b="0" i="0" u="none" strike="noStrike" dirty="0">
                <a:solidFill>
                  <a:srgbClr val="000000"/>
                </a:solidFill>
                <a:effectLst/>
                <a:latin typeface="Calibri" panose="020F0502020204030204" pitchFamily="34" charset="0"/>
                <a:cs typeface="Calibri" panose="020F0502020204030204" pitchFamily="34" charset="0"/>
              </a:rPr>
              <a:t>Lo stigma condiziona gli </a:t>
            </a:r>
            <a:r>
              <a:rPr lang="it-IT" sz="1700" b="0" i="1" u="none" strike="noStrike" dirty="0" err="1">
                <a:solidFill>
                  <a:srgbClr val="000000"/>
                </a:solidFill>
                <a:effectLst/>
                <a:latin typeface="Calibri" panose="020F0502020204030204" pitchFamily="34" charset="0"/>
                <a:cs typeface="Calibri" panose="020F0502020204030204" pitchFamily="34" charset="0"/>
              </a:rPr>
              <a:t>outcome</a:t>
            </a:r>
            <a:r>
              <a:rPr lang="it-IT" sz="1700" b="0" i="0" u="none" strike="noStrike" dirty="0">
                <a:solidFill>
                  <a:srgbClr val="000000"/>
                </a:solidFill>
                <a:effectLst/>
                <a:latin typeface="Calibri" panose="020F0502020204030204" pitchFamily="34" charset="0"/>
                <a:cs typeface="Calibri" panose="020F0502020204030204" pitchFamily="34" charset="0"/>
              </a:rPr>
              <a:t> a lungo termine</a:t>
            </a:r>
            <a:endParaRPr lang="it-IT"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5973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52A986-AC0A-E1E4-8B8B-7AF76C61D2AC}"/>
              </a:ext>
            </a:extLst>
          </p:cNvPr>
          <p:cNvSpPr>
            <a:spLocks noChangeArrowheads="1"/>
          </p:cNvSpPr>
          <p:nvPr/>
        </p:nvSpPr>
        <p:spPr bwMode="auto">
          <a:xfrm>
            <a:off x="609304" y="1186542"/>
            <a:ext cx="10935003" cy="508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Tradizionalmente, la perdita di peso – soprattutto dopo chirurgia bariatrica – è stata considerata un fattore di “risoluzione” dello stigma. Tuttavia, la letteratura più recente dimostra che:</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it-IT" altLang="it-IT" sz="1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Lo stigma non scompare automaticamente con la riduzione del BMI.</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lang="it-IT" altLang="it-IT" sz="1000" b="1" dirty="0">
              <a:solidFill>
                <a:srgbClr val="000000"/>
              </a:solidFill>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Può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trasformarsi</a:t>
            </a: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persistere o addirittura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intensificarsi in nuove forme di disagio.</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kumimoji="0" lang="it-IT" altLang="it-IT" sz="1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Lo stigma post-dimagrimento è un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predittore indipendente di </a:t>
            </a:r>
            <a:r>
              <a:rPr kumimoji="0" lang="it-IT" altLang="it-IT" sz="1700" b="1" i="1"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outcome</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psicologici negativi</a:t>
            </a:r>
            <a:r>
              <a:rPr kumimoji="0" lang="it-IT" altLang="it-IT"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br>
              <a:rPr kumimoji="0" lang="it-IT" altLang="it-IT"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lang="it-IT" altLang="it-IT" dirty="0">
              <a:solidFill>
                <a:srgbClr val="000000"/>
              </a:solidFill>
              <a:latin typeface="Calibri" panose="020F0502020204030204" pitchFamily="34" charset="0"/>
              <a:cs typeface="Calibri" panose="020F0502020204030204" pitchFamily="34" charset="0"/>
            </a:endParaRPr>
          </a:p>
          <a:p>
            <a:pPr marR="0" lvl="0" algn="l" defTabSz="914400" rtl="0" eaLnBrk="0" fontAlgn="base" latinLnBrk="0" hangingPunct="0">
              <a:lnSpc>
                <a:spcPct val="150000"/>
              </a:lnSpc>
              <a:spcBef>
                <a:spcPct val="0"/>
              </a:spcBef>
              <a:spcAft>
                <a:spcPct val="0"/>
              </a:spcAft>
              <a:buClrTx/>
              <a:buSzTx/>
              <a:tabLst/>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Questo ha implicazioni dirette sulla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qualità di vita</a:t>
            </a: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sull’</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aderenza terapeutica a lungo termine</a:t>
            </a: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e sul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rischio di recidiva ponderale</a:t>
            </a:r>
            <a:r>
              <a:rPr lang="it-IT" altLang="it-IT" sz="1700" dirty="0">
                <a:solidFill>
                  <a:srgbClr val="000000"/>
                </a:solidFill>
                <a:latin typeface="Calibri" panose="020F0502020204030204" pitchFamily="34" charset="0"/>
                <a:cs typeface="Calibri" panose="020F0502020204030204" pitchFamily="34" charset="0"/>
              </a:rPr>
              <a:t> e sulla salute fisica.</a:t>
            </a:r>
            <a:endPar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r" defTabSz="914400" rtl="0" eaLnBrk="0" fontAlgn="base" latinLnBrk="0" hangingPunct="0">
              <a:lnSpc>
                <a:spcPct val="150000"/>
              </a:lnSpc>
              <a:spcBef>
                <a:spcPct val="0"/>
              </a:spcBef>
              <a:spcAft>
                <a:spcPct val="0"/>
              </a:spcAft>
              <a:buClrTx/>
              <a:buSzTx/>
              <a:buFontTx/>
              <a:buNone/>
              <a:tabLst/>
            </a:pPr>
            <a:r>
              <a:rPr lang="it-IT" altLang="it-IT" sz="1500" b="1" i="1" dirty="0" err="1">
                <a:solidFill>
                  <a:srgbClr val="000000"/>
                </a:solidFill>
                <a:latin typeface="Calibri" panose="020F0502020204030204" pitchFamily="34" charset="0"/>
                <a:cs typeface="Calibri" panose="020F0502020204030204" pitchFamily="34" charset="0"/>
              </a:rPr>
              <a:t>Brewise</a:t>
            </a:r>
            <a:r>
              <a:rPr lang="it-IT" altLang="it-IT" sz="1500" b="1" i="1" dirty="0">
                <a:solidFill>
                  <a:srgbClr val="000000"/>
                </a:solidFill>
                <a:latin typeface="Calibri" panose="020F0502020204030204" pitchFamily="34" charset="0"/>
                <a:cs typeface="Calibri" panose="020F0502020204030204" pitchFamily="34" charset="0"/>
              </a:rPr>
              <a:t> &amp; Trainer, 2024</a:t>
            </a:r>
          </a:p>
          <a:p>
            <a:pPr eaLnBrk="0" fontAlgn="base" hangingPunct="0">
              <a:lnSpc>
                <a:spcPct val="150000"/>
              </a:lnSpc>
              <a:spcBef>
                <a:spcPct val="0"/>
              </a:spcBef>
              <a:spcAft>
                <a:spcPct val="0"/>
              </a:spcAft>
            </a:pPr>
            <a:r>
              <a:rPr lang="it-IT" altLang="it-IT" sz="1700" i="1" dirty="0">
                <a:solidFill>
                  <a:srgbClr val="000000"/>
                </a:solidFill>
                <a:latin typeface="Calibri" panose="020F0502020204030204" pitchFamily="34" charset="0"/>
                <a:cs typeface="Calibri" panose="020F0502020204030204" pitchFamily="34" charset="0"/>
              </a:rPr>
              <a:t>«Weight stigma </a:t>
            </a:r>
            <a:r>
              <a:rPr lang="it-IT" altLang="it-IT" sz="1700" i="1" dirty="0" err="1">
                <a:solidFill>
                  <a:srgbClr val="000000"/>
                </a:solidFill>
                <a:latin typeface="Calibri" panose="020F0502020204030204" pitchFamily="34" charset="0"/>
                <a:cs typeface="Calibri" panose="020F0502020204030204" pitchFamily="34" charset="0"/>
              </a:rPr>
              <a:t>is</a:t>
            </a:r>
            <a:r>
              <a:rPr lang="it-IT" altLang="it-IT" sz="1700" i="1" dirty="0">
                <a:solidFill>
                  <a:srgbClr val="000000"/>
                </a:solidFill>
                <a:latin typeface="Calibri" panose="020F0502020204030204" pitchFamily="34" charset="0"/>
                <a:cs typeface="Calibri" panose="020F0502020204030204" pitchFamily="34" charset="0"/>
              </a:rPr>
              <a:t> </a:t>
            </a:r>
            <a:r>
              <a:rPr lang="it-IT" altLang="it-IT" sz="1700" i="1" dirty="0" err="1">
                <a:solidFill>
                  <a:srgbClr val="000000"/>
                </a:solidFill>
                <a:latin typeface="Calibri" panose="020F0502020204030204" pitchFamily="34" charset="0"/>
                <a:cs typeface="Calibri" panose="020F0502020204030204" pitchFamily="34" charset="0"/>
              </a:rPr>
              <a:t>not</a:t>
            </a:r>
            <a:r>
              <a:rPr lang="it-IT" altLang="it-IT" sz="1700" i="1" dirty="0">
                <a:solidFill>
                  <a:srgbClr val="000000"/>
                </a:solidFill>
                <a:latin typeface="Calibri" panose="020F0502020204030204" pitchFamily="34" charset="0"/>
                <a:cs typeface="Calibri" panose="020F0502020204030204" pitchFamily="34" charset="0"/>
              </a:rPr>
              <a:t> </a:t>
            </a:r>
            <a:r>
              <a:rPr lang="it-IT" altLang="it-IT" sz="1700" i="1" dirty="0" err="1">
                <a:solidFill>
                  <a:srgbClr val="000000"/>
                </a:solidFill>
                <a:latin typeface="Calibri" panose="020F0502020204030204" pitchFamily="34" charset="0"/>
                <a:cs typeface="Calibri" panose="020F0502020204030204" pitchFamily="34" charset="0"/>
              </a:rPr>
              <a:t>only</a:t>
            </a:r>
            <a:r>
              <a:rPr lang="it-IT" altLang="it-IT" sz="1700" i="1" dirty="0">
                <a:solidFill>
                  <a:srgbClr val="000000"/>
                </a:solidFill>
                <a:latin typeface="Calibri" panose="020F0502020204030204" pitchFamily="34" charset="0"/>
                <a:cs typeface="Calibri" panose="020F0502020204030204" pitchFamily="34" charset="0"/>
              </a:rPr>
              <a:t> a </a:t>
            </a:r>
            <a:r>
              <a:rPr lang="it-IT" altLang="it-IT" sz="1700" i="1" dirty="0" err="1">
                <a:solidFill>
                  <a:srgbClr val="000000"/>
                </a:solidFill>
                <a:latin typeface="Calibri" panose="020F0502020204030204" pitchFamily="34" charset="0"/>
                <a:cs typeface="Calibri" panose="020F0502020204030204" pitchFamily="34" charset="0"/>
              </a:rPr>
              <a:t>psychosocial</a:t>
            </a:r>
            <a:r>
              <a:rPr lang="it-IT" altLang="it-IT" sz="1700" i="1" dirty="0">
                <a:solidFill>
                  <a:srgbClr val="000000"/>
                </a:solidFill>
                <a:latin typeface="Calibri" panose="020F0502020204030204" pitchFamily="34" charset="0"/>
                <a:cs typeface="Calibri" panose="020F0502020204030204" pitchFamily="34" charset="0"/>
              </a:rPr>
              <a:t> </a:t>
            </a:r>
            <a:r>
              <a:rPr lang="it-IT" altLang="it-IT" sz="1700" i="1" dirty="0" err="1">
                <a:solidFill>
                  <a:srgbClr val="000000"/>
                </a:solidFill>
                <a:latin typeface="Calibri" panose="020F0502020204030204" pitchFamily="34" charset="0"/>
                <a:cs typeface="Calibri" panose="020F0502020204030204" pitchFamily="34" charset="0"/>
              </a:rPr>
              <a:t>issue</a:t>
            </a:r>
            <a:r>
              <a:rPr lang="it-IT" altLang="it-IT" sz="1700" i="1" dirty="0">
                <a:solidFill>
                  <a:srgbClr val="000000"/>
                </a:solidFill>
                <a:latin typeface="Calibri" panose="020F0502020204030204" pitchFamily="34" charset="0"/>
                <a:cs typeface="Calibri" panose="020F0502020204030204" pitchFamily="34" charset="0"/>
              </a:rPr>
              <a:t> — </a:t>
            </a:r>
            <a:r>
              <a:rPr lang="it-IT" altLang="it-IT" sz="1700" i="1" dirty="0" err="1">
                <a:solidFill>
                  <a:srgbClr val="000000"/>
                </a:solidFill>
                <a:latin typeface="Calibri" panose="020F0502020204030204" pitchFamily="34" charset="0"/>
                <a:cs typeface="Calibri" panose="020F0502020204030204" pitchFamily="34" charset="0"/>
              </a:rPr>
              <a:t>it</a:t>
            </a:r>
            <a:r>
              <a:rPr lang="it-IT" altLang="it-IT" sz="1700" i="1" dirty="0">
                <a:solidFill>
                  <a:srgbClr val="000000"/>
                </a:solidFill>
                <a:latin typeface="Calibri" panose="020F0502020204030204" pitchFamily="34" charset="0"/>
                <a:cs typeface="Calibri" panose="020F0502020204030204" pitchFamily="34" charset="0"/>
              </a:rPr>
              <a:t> </a:t>
            </a:r>
            <a:r>
              <a:rPr lang="it-IT" altLang="it-IT" sz="1700" i="1" dirty="0" err="1">
                <a:solidFill>
                  <a:srgbClr val="000000"/>
                </a:solidFill>
                <a:latin typeface="Calibri" panose="020F0502020204030204" pitchFamily="34" charset="0"/>
                <a:cs typeface="Calibri" panose="020F0502020204030204" pitchFamily="34" charset="0"/>
              </a:rPr>
              <a:t>is</a:t>
            </a:r>
            <a:r>
              <a:rPr lang="it-IT" altLang="it-IT" sz="1700" i="1" dirty="0">
                <a:solidFill>
                  <a:srgbClr val="000000"/>
                </a:solidFill>
                <a:latin typeface="Calibri" panose="020F0502020204030204" pitchFamily="34" charset="0"/>
                <a:cs typeface="Calibri" panose="020F0502020204030204" pitchFamily="34" charset="0"/>
              </a:rPr>
              <a:t> a </a:t>
            </a:r>
            <a:r>
              <a:rPr lang="it-IT" altLang="it-IT" sz="1700" i="1" dirty="0" err="1">
                <a:solidFill>
                  <a:srgbClr val="000000"/>
                </a:solidFill>
                <a:latin typeface="Calibri" panose="020F0502020204030204" pitchFamily="34" charset="0"/>
                <a:cs typeface="Calibri" panose="020F0502020204030204" pitchFamily="34" charset="0"/>
              </a:rPr>
              <a:t>modifier</a:t>
            </a:r>
            <a:r>
              <a:rPr lang="it-IT" altLang="it-IT" sz="1700" i="1" dirty="0">
                <a:solidFill>
                  <a:srgbClr val="000000"/>
                </a:solidFill>
                <a:latin typeface="Calibri" panose="020F0502020204030204" pitchFamily="34" charset="0"/>
                <a:cs typeface="Calibri" panose="020F0502020204030204" pitchFamily="34" charset="0"/>
              </a:rPr>
              <a:t> of treatment </a:t>
            </a:r>
            <a:r>
              <a:rPr lang="it-IT" altLang="it-IT" sz="1700" i="1" dirty="0" err="1">
                <a:solidFill>
                  <a:srgbClr val="000000"/>
                </a:solidFill>
                <a:latin typeface="Calibri" panose="020F0502020204030204" pitchFamily="34" charset="0"/>
                <a:cs typeface="Calibri" panose="020F0502020204030204" pitchFamily="34" charset="0"/>
              </a:rPr>
              <a:t>effectiveness</a:t>
            </a:r>
            <a:r>
              <a:rPr lang="it-IT" altLang="it-IT" sz="1700" i="1" dirty="0">
                <a:solidFill>
                  <a:srgbClr val="000000"/>
                </a:solidFill>
                <a:latin typeface="Calibri" panose="020F0502020204030204" pitchFamily="34" charset="0"/>
                <a:cs typeface="Calibri" panose="020F0502020204030204" pitchFamily="34" charset="0"/>
              </a:rPr>
              <a:t>.»</a:t>
            </a:r>
            <a:endParaRPr lang="it-IT" altLang="it-IT" sz="1700" dirty="0">
              <a:solidFill>
                <a:srgbClr val="000000"/>
              </a:solidFill>
              <a:latin typeface="Calibri" panose="020F0502020204030204" pitchFamily="34" charset="0"/>
              <a:cs typeface="Calibri" panose="020F0502020204030204" pitchFamily="34" charset="0"/>
            </a:endParaRPr>
          </a:p>
          <a:p>
            <a:pPr algn="r" eaLnBrk="0" fontAlgn="base" hangingPunct="0">
              <a:lnSpc>
                <a:spcPct val="150000"/>
              </a:lnSpc>
              <a:spcBef>
                <a:spcPct val="0"/>
              </a:spcBef>
              <a:spcAft>
                <a:spcPct val="0"/>
              </a:spcAft>
            </a:pPr>
            <a:r>
              <a:rPr lang="it-IT" altLang="it-IT" sz="1500" b="1" i="1" dirty="0">
                <a:latin typeface="Calibri" panose="020F0502020204030204" pitchFamily="34" charset="0"/>
                <a:cs typeface="Calibri" panose="020F0502020204030204" pitchFamily="34" charset="0"/>
              </a:rPr>
              <a:t>Rubino et al., 2020</a:t>
            </a:r>
            <a:endParaRPr lang="it-IT" altLang="it-IT" sz="1500" b="1" i="1" dirty="0">
              <a:latin typeface="Arial" panose="020B0604020202020204" pitchFamily="34" charset="0"/>
            </a:endParaRPr>
          </a:p>
        </p:txBody>
      </p:sp>
      <p:sp>
        <p:nvSpPr>
          <p:cNvPr id="3" name="Titolo 1">
            <a:extLst>
              <a:ext uri="{FF2B5EF4-FFF2-40B4-BE49-F238E27FC236}">
                <a16:creationId xmlns:a16="http://schemas.microsoft.com/office/drawing/2014/main" id="{D313B225-CA01-96D8-CF38-121EA68600A1}"/>
              </a:ext>
            </a:extLst>
          </p:cNvPr>
          <p:cNvSpPr txBox="1">
            <a:spLocks/>
          </p:cNvSpPr>
          <p:nvPr/>
        </p:nvSpPr>
        <p:spPr>
          <a:xfrm>
            <a:off x="1097280" y="407375"/>
            <a:ext cx="10058400" cy="823416"/>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3500" dirty="0">
                <a:solidFill>
                  <a:srgbClr val="374D81"/>
                </a:solidFill>
                <a:latin typeface="Calibri" panose="020F0502020204030204" pitchFamily="34" charset="0"/>
                <a:cs typeface="Calibri" panose="020F0502020204030204" pitchFamily="34" charset="0"/>
              </a:rPr>
              <a:t>Effetti dello stigma dopo trattamento</a:t>
            </a:r>
          </a:p>
        </p:txBody>
      </p:sp>
    </p:spTree>
    <p:extLst>
      <p:ext uri="{BB962C8B-B14F-4D97-AF65-F5344CB8AC3E}">
        <p14:creationId xmlns:p14="http://schemas.microsoft.com/office/powerpoint/2010/main" val="432000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70C83-D7E7-E196-6F1F-C2B93F5757E4}"/>
            </a:ext>
          </a:extLst>
        </p:cNvPr>
        <p:cNvGrpSpPr/>
        <p:nvPr/>
      </p:nvGrpSpPr>
      <p:grpSpPr>
        <a:xfrm>
          <a:off x="0" y="0"/>
          <a:ext cx="0" cy="0"/>
          <a:chOff x="0" y="0"/>
          <a:chExt cx="0" cy="0"/>
        </a:xfrm>
      </p:grpSpPr>
      <p:sp>
        <p:nvSpPr>
          <p:cNvPr id="3" name="Titolo 1">
            <a:extLst>
              <a:ext uri="{FF2B5EF4-FFF2-40B4-BE49-F238E27FC236}">
                <a16:creationId xmlns:a16="http://schemas.microsoft.com/office/drawing/2014/main" id="{E4FC6718-09AA-45E3-ED35-9BD3D55A4BE7}"/>
              </a:ext>
            </a:extLst>
          </p:cNvPr>
          <p:cNvSpPr txBox="1">
            <a:spLocks/>
          </p:cNvSpPr>
          <p:nvPr/>
        </p:nvSpPr>
        <p:spPr>
          <a:xfrm>
            <a:off x="1097280" y="407375"/>
            <a:ext cx="10058400" cy="823416"/>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3500" dirty="0">
                <a:solidFill>
                  <a:srgbClr val="374D81"/>
                </a:solidFill>
                <a:latin typeface="Calibri" panose="020F0502020204030204" pitchFamily="34" charset="0"/>
                <a:cs typeface="Calibri" panose="020F0502020204030204" pitchFamily="34" charset="0"/>
              </a:rPr>
              <a:t>Lo stigma dopo il trattamento</a:t>
            </a:r>
          </a:p>
        </p:txBody>
      </p:sp>
      <p:sp>
        <p:nvSpPr>
          <p:cNvPr id="8" name="Rectangle 4">
            <a:extLst>
              <a:ext uri="{FF2B5EF4-FFF2-40B4-BE49-F238E27FC236}">
                <a16:creationId xmlns:a16="http://schemas.microsoft.com/office/drawing/2014/main" id="{7782E6C4-0ABC-AE8F-1DDF-A134E0E701F6}"/>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2" name="CasellaDiTesto 11">
            <a:extLst>
              <a:ext uri="{FF2B5EF4-FFF2-40B4-BE49-F238E27FC236}">
                <a16:creationId xmlns:a16="http://schemas.microsoft.com/office/drawing/2014/main" id="{04955B3A-790A-D01D-EC1D-C95A6AFE3AF7}"/>
              </a:ext>
            </a:extLst>
          </p:cNvPr>
          <p:cNvSpPr txBox="1"/>
          <p:nvPr/>
        </p:nvSpPr>
        <p:spPr>
          <a:xfrm>
            <a:off x="1083849" y="6285063"/>
            <a:ext cx="10781414" cy="323165"/>
          </a:xfrm>
          <a:prstGeom prst="rect">
            <a:avLst/>
          </a:prstGeom>
          <a:noFill/>
        </p:spPr>
        <p:txBody>
          <a:bodyPr wrap="square">
            <a:spAutoFit/>
          </a:bodyPr>
          <a:lstStyle/>
          <a:p>
            <a:pPr algn="r"/>
            <a:r>
              <a:rPr lang="it-IT" altLang="it-IT" sz="1500" b="1" i="1" dirty="0" err="1">
                <a:solidFill>
                  <a:srgbClr val="000000"/>
                </a:solidFill>
                <a:latin typeface="Calibri" panose="020F0502020204030204" pitchFamily="34" charset="0"/>
                <a:cs typeface="Calibri" panose="020F0502020204030204" pitchFamily="34" charset="0"/>
              </a:rPr>
              <a:t>Puhl</a:t>
            </a:r>
            <a:r>
              <a:rPr lang="it-IT" altLang="it-IT" sz="1500" b="1" i="1" dirty="0">
                <a:solidFill>
                  <a:srgbClr val="000000"/>
                </a:solidFill>
                <a:latin typeface="Calibri" panose="020F0502020204030204" pitchFamily="34" charset="0"/>
                <a:cs typeface="Calibri" panose="020F0502020204030204" pitchFamily="34" charset="0"/>
              </a:rPr>
              <a:t> et al., 2016; Lewis et al., 2019</a:t>
            </a:r>
            <a:endParaRPr lang="it-IT" sz="1500" b="1" i="1"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51FB99ED-D54B-04F0-BB50-FB63E43B4022}"/>
              </a:ext>
            </a:extLst>
          </p:cNvPr>
          <p:cNvSpPr>
            <a:spLocks noChangeArrowheads="1"/>
          </p:cNvSpPr>
          <p:nvPr/>
        </p:nvSpPr>
        <p:spPr bwMode="auto">
          <a:xfrm>
            <a:off x="470102" y="1124906"/>
            <a:ext cx="10988473" cy="519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Anche dopo una perdita ponderale clinicamente significativa (&gt;20–30%), molti pazienti continuano a essere percepiti come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“ex-obesi”.</a:t>
            </a:r>
          </a:p>
          <a:p>
            <a:pPr eaLnBrk="0" fontAlgn="base" hangingPunct="0">
              <a:lnSpc>
                <a:spcPct val="150000"/>
              </a:lnSpc>
              <a:spcBef>
                <a:spcPct val="0"/>
              </a:spcBef>
              <a:spcAft>
                <a:spcPct val="0"/>
              </a:spcAft>
            </a:pPr>
            <a:endParaRPr lang="it-IT" altLang="it-IT" sz="1000" dirty="0">
              <a:solidFill>
                <a:srgbClr val="000000"/>
              </a:solidFill>
              <a:latin typeface="Calibri" panose="020F0502020204030204" pitchFamily="34" charset="0"/>
              <a:cs typeface="Calibri" panose="020F0502020204030204" pitchFamily="34" charset="0"/>
            </a:endParaRPr>
          </a:p>
          <a:p>
            <a:pPr eaLnBrk="0" fontAlgn="base" hangingPunct="0">
              <a:lnSpc>
                <a:spcPct val="150000"/>
              </a:lnSpc>
              <a:spcBef>
                <a:spcPct val="0"/>
              </a:spcBef>
              <a:spcAft>
                <a:spcPct val="0"/>
              </a:spcAft>
            </a:pPr>
            <a:r>
              <a:rPr lang="it-IT" altLang="it-IT" sz="1700" dirty="0">
                <a:solidFill>
                  <a:srgbClr val="000000"/>
                </a:solidFill>
                <a:latin typeface="Calibri" panose="020F0502020204030204" pitchFamily="34" charset="0"/>
                <a:cs typeface="Calibri" panose="020F0502020204030204" pitchFamily="34" charset="0"/>
              </a:rPr>
              <a:t>Oltre il </a:t>
            </a:r>
            <a:r>
              <a:rPr lang="it-IT" altLang="it-IT" sz="1700" b="1" dirty="0">
                <a:solidFill>
                  <a:srgbClr val="000000"/>
                </a:solidFill>
                <a:latin typeface="Calibri" panose="020F0502020204030204" pitchFamily="34" charset="0"/>
                <a:cs typeface="Calibri" panose="020F0502020204030204" pitchFamily="34" charset="0"/>
              </a:rPr>
              <a:t>40% dei pazienti </a:t>
            </a:r>
            <a:r>
              <a:rPr lang="it-IT" altLang="it-IT" sz="1700" dirty="0">
                <a:solidFill>
                  <a:srgbClr val="000000"/>
                </a:solidFill>
                <a:latin typeface="Calibri" panose="020F0502020204030204" pitchFamily="34" charset="0"/>
                <a:cs typeface="Calibri" panose="020F0502020204030204" pitchFamily="34" charset="0"/>
              </a:rPr>
              <a:t>sottoposti a chirurgia bariatrica continuava a riportare </a:t>
            </a:r>
            <a:r>
              <a:rPr lang="it-IT" altLang="it-IT" sz="1700" b="1" dirty="0">
                <a:solidFill>
                  <a:srgbClr val="000000"/>
                </a:solidFill>
                <a:latin typeface="Calibri" panose="020F0502020204030204" pitchFamily="34" charset="0"/>
                <a:cs typeface="Calibri" panose="020F0502020204030204" pitchFamily="34" charset="0"/>
              </a:rPr>
              <a:t>esperienze di stigma o discriminazione </a:t>
            </a:r>
            <a:r>
              <a:rPr lang="it-IT" altLang="it-IT" sz="1700" dirty="0">
                <a:solidFill>
                  <a:srgbClr val="000000"/>
                </a:solidFill>
                <a:latin typeface="Calibri" panose="020F0502020204030204" pitchFamily="34" charset="0"/>
                <a:cs typeface="Calibri" panose="020F0502020204030204" pitchFamily="34" charset="0"/>
              </a:rPr>
              <a:t>a </a:t>
            </a:r>
            <a:r>
              <a:rPr lang="it-IT" altLang="it-IT" sz="1700" b="1" dirty="0">
                <a:solidFill>
                  <a:srgbClr val="000000"/>
                </a:solidFill>
                <a:latin typeface="Calibri" panose="020F0502020204030204" pitchFamily="34" charset="0"/>
                <a:cs typeface="Calibri" panose="020F0502020204030204" pitchFamily="34" charset="0"/>
              </a:rPr>
              <a:t>12–24 mesi dall’intervento</a:t>
            </a:r>
            <a:r>
              <a:rPr lang="it-IT" altLang="it-IT" sz="1700" dirty="0">
                <a:solidFill>
                  <a:srgbClr val="000000"/>
                </a:solidFill>
                <a:latin typeface="Calibri" panose="020F0502020204030204" pitchFamily="34" charset="0"/>
                <a:cs typeface="Calibri" panose="020F0502020204030204" pitchFamily="34" charset="0"/>
              </a:rPr>
              <a:t>, nonostante una riduzione media del BMI superiore a 10 punti.</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it-IT" altLang="it-IT" sz="1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R="0" lvl="0" algn="l" defTabSz="914400" rtl="0" eaLnBrk="0" fontAlgn="base" latinLnBrk="0" hangingPunct="0">
              <a:lnSpc>
                <a:spcPct val="150000"/>
              </a:lnSpc>
              <a:spcBef>
                <a:spcPct val="0"/>
              </a:spcBef>
              <a:spcAft>
                <a:spcPct val="0"/>
              </a:spcAft>
              <a:buClrTx/>
              <a:buSzTx/>
              <a:tabLst/>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Persistono stereotipi di:</a:t>
            </a:r>
          </a:p>
          <a:p>
            <a:pPr marL="742950" lvl="1" indent="-285750" eaLnBrk="0" fontAlgn="base" hangingPunct="0">
              <a:lnSpc>
                <a:spcPct val="150000"/>
              </a:lnSpc>
              <a:spcBef>
                <a:spcPct val="0"/>
              </a:spcBef>
              <a:spcAft>
                <a:spcPct val="0"/>
              </a:spcAft>
              <a:buFont typeface="Arial" panose="020B0604020202020204" pitchFamily="34" charset="0"/>
              <a:buChar char="•"/>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scarsa autodisciplina,</a:t>
            </a: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bisogno di controllo esterno</a:t>
            </a: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“corpo difettoso”</a:t>
            </a: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p>
          <a:p>
            <a:pPr lvl="0" eaLnBrk="0" fontAlgn="base" hangingPunct="0">
              <a:lnSpc>
                <a:spcPct val="150000"/>
              </a:lnSpc>
              <a:spcBef>
                <a:spcPct val="0"/>
              </a:spcBef>
              <a:spcAft>
                <a:spcPct val="0"/>
              </a:spcAft>
            </a:pPr>
            <a:endParaRPr lang="it-IT" altLang="it-IT" sz="1000" dirty="0">
              <a:solidFill>
                <a:srgbClr val="000000"/>
              </a:solidFill>
              <a:latin typeface="Calibri" panose="020F0502020204030204" pitchFamily="34" charset="0"/>
              <a:cs typeface="Calibri" panose="020F0502020204030204" pitchFamily="34" charset="0"/>
            </a:endParaRPr>
          </a:p>
          <a:p>
            <a:pPr lvl="0" eaLnBrk="0" fontAlgn="base" hangingPunct="0">
              <a:lnSpc>
                <a:spcPct val="150000"/>
              </a:lnSpc>
              <a:spcBef>
                <a:spcPct val="0"/>
              </a:spcBef>
              <a:spcAft>
                <a:spcPct val="0"/>
              </a:spcAft>
            </a:pPr>
            <a:r>
              <a:rPr lang="it-IT" altLang="it-IT" sz="1700" dirty="0">
                <a:solidFill>
                  <a:srgbClr val="000000"/>
                </a:solidFill>
                <a:latin typeface="Calibri" panose="020F0502020204030204" pitchFamily="34" charset="0"/>
                <a:cs typeface="Calibri" panose="020F0502020204030204" pitchFamily="34" charset="0"/>
              </a:rPr>
              <a:t>I pazienti dopo aver perso peso possono ricevere commenti come:</a:t>
            </a:r>
          </a:p>
          <a:p>
            <a:pPr lvl="0" eaLnBrk="0" fontAlgn="base" hangingPunct="0">
              <a:lnSpc>
                <a:spcPct val="150000"/>
              </a:lnSpc>
              <a:spcBef>
                <a:spcPct val="0"/>
              </a:spcBef>
              <a:spcAft>
                <a:spcPct val="0"/>
              </a:spcAft>
            </a:pPr>
            <a:r>
              <a:rPr lang="it-IT" altLang="it-IT" sz="1700" dirty="0">
                <a:solidFill>
                  <a:srgbClr val="000000"/>
                </a:solidFill>
                <a:latin typeface="Calibri" panose="020F0502020204030204" pitchFamily="34" charset="0"/>
                <a:cs typeface="Calibri" panose="020F0502020204030204" pitchFamily="34" charset="0"/>
              </a:rPr>
              <a:t>	“Ora sei bravo perché sei dimagrito” oppure  “Devi stare attento a non tornare come prima”</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it-IT" altLang="it-IT" sz="1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lvl="0" eaLnBrk="0" fontAlgn="base" hangingPunct="0">
              <a:lnSpc>
                <a:spcPct val="150000"/>
              </a:lnSpc>
              <a:spcBef>
                <a:spcPct val="0"/>
              </a:spcBef>
              <a:spcAft>
                <a:spcPct val="0"/>
              </a:spcAft>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Questi messaggi rinforzano l’idea che il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valore personale </a:t>
            </a: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sia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collegato al peso corporeo.</a:t>
            </a:r>
            <a:endParaRPr kumimoji="0" lang="it-IT" altLang="it-IT" sz="17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9163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96AF4-667B-51F4-8318-30E5B3BBB778}"/>
            </a:ext>
          </a:extLst>
        </p:cNvPr>
        <p:cNvGrpSpPr/>
        <p:nvPr/>
      </p:nvGrpSpPr>
      <p:grpSpPr>
        <a:xfrm>
          <a:off x="0" y="0"/>
          <a:ext cx="0" cy="0"/>
          <a:chOff x="0" y="0"/>
          <a:chExt cx="0" cy="0"/>
        </a:xfrm>
      </p:grpSpPr>
      <p:sp>
        <p:nvSpPr>
          <p:cNvPr id="3" name="Titolo 1">
            <a:extLst>
              <a:ext uri="{FF2B5EF4-FFF2-40B4-BE49-F238E27FC236}">
                <a16:creationId xmlns:a16="http://schemas.microsoft.com/office/drawing/2014/main" id="{9B93838D-2C04-6C42-5FC4-0E89B6FD257E}"/>
              </a:ext>
            </a:extLst>
          </p:cNvPr>
          <p:cNvSpPr txBox="1">
            <a:spLocks/>
          </p:cNvSpPr>
          <p:nvPr/>
        </p:nvSpPr>
        <p:spPr>
          <a:xfrm>
            <a:off x="1097280" y="407375"/>
            <a:ext cx="10058400" cy="823416"/>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3500" dirty="0">
                <a:solidFill>
                  <a:srgbClr val="374D81"/>
                </a:solidFill>
                <a:latin typeface="Calibri" panose="020F0502020204030204" pitchFamily="34" charset="0"/>
                <a:cs typeface="Calibri" panose="020F0502020204030204" pitchFamily="34" charset="0"/>
              </a:rPr>
              <a:t>Stigma internalizzato «</a:t>
            </a:r>
            <a:r>
              <a:rPr lang="it-IT" sz="3500" dirty="0" err="1">
                <a:solidFill>
                  <a:srgbClr val="374D81"/>
                </a:solidFill>
                <a:latin typeface="Calibri" panose="020F0502020204030204" pitchFamily="34" charset="0"/>
                <a:cs typeface="Calibri" panose="020F0502020204030204" pitchFamily="34" charset="0"/>
              </a:rPr>
              <a:t>resduo</a:t>
            </a:r>
            <a:r>
              <a:rPr lang="it-IT" sz="3500" dirty="0">
                <a:solidFill>
                  <a:srgbClr val="374D81"/>
                </a:solidFill>
                <a:latin typeface="Calibri" panose="020F0502020204030204" pitchFamily="34" charset="0"/>
                <a:cs typeface="Calibri" panose="020F0502020204030204" pitchFamily="34" charset="0"/>
              </a:rPr>
              <a:t>»</a:t>
            </a:r>
          </a:p>
        </p:txBody>
      </p:sp>
      <p:sp>
        <p:nvSpPr>
          <p:cNvPr id="8" name="Rectangle 4">
            <a:extLst>
              <a:ext uri="{FF2B5EF4-FFF2-40B4-BE49-F238E27FC236}">
                <a16:creationId xmlns:a16="http://schemas.microsoft.com/office/drawing/2014/main" id="{C4C63003-E4E0-C0F6-0576-C2D0A015D46F}"/>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8C512B1B-1E7B-E71E-F85D-D44FB24C2760}"/>
              </a:ext>
            </a:extLst>
          </p:cNvPr>
          <p:cNvSpPr>
            <a:spLocks noChangeArrowheads="1"/>
          </p:cNvSpPr>
          <p:nvPr/>
        </p:nvSpPr>
        <p:spPr bwMode="auto">
          <a:xfrm>
            <a:off x="514350" y="824696"/>
            <a:ext cx="11058525" cy="587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Lo </a:t>
            </a:r>
            <a:r>
              <a:rPr kumimoji="0" lang="it-IT" altLang="it-IT" sz="1700" b="1"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self-weight stigma</a:t>
            </a:r>
            <a:r>
              <a:rPr kumimoji="0" lang="it-IT" altLang="it-IT" sz="1700" b="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spesso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persiste anche dopo il dimagrimento</a:t>
            </a: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Timore costante del </a:t>
            </a:r>
            <a:r>
              <a:rPr lang="it-IT" altLang="it-IT" sz="1700" i="1" dirty="0">
                <a:solidFill>
                  <a:srgbClr val="000000"/>
                </a:solidFill>
                <a:latin typeface="Calibri" panose="020F0502020204030204" pitchFamily="34" charset="0"/>
                <a:cs typeface="Calibri" panose="020F0502020204030204" pitchFamily="34" charset="0"/>
              </a:rPr>
              <a:t>weight-</a:t>
            </a:r>
            <a:r>
              <a:rPr lang="it-IT" altLang="it-IT" sz="1700" i="1" dirty="0" err="1">
                <a:solidFill>
                  <a:srgbClr val="000000"/>
                </a:solidFill>
                <a:latin typeface="Calibri" panose="020F0502020204030204" pitchFamily="34" charset="0"/>
                <a:cs typeface="Calibri" panose="020F0502020204030204" pitchFamily="34" charset="0"/>
              </a:rPr>
              <a:t>regain</a:t>
            </a:r>
            <a:r>
              <a:rPr lang="it-IT" altLang="it-IT" sz="1700" i="1" dirty="0">
                <a:solidFill>
                  <a:srgbClr val="000000"/>
                </a:solidFill>
                <a:latin typeface="Calibri" panose="020F0502020204030204" pitchFamily="34" charset="0"/>
                <a:cs typeface="Calibri" panose="020F0502020204030204" pitchFamily="34" charset="0"/>
              </a:rPr>
              <a:t> (</a:t>
            </a:r>
            <a:r>
              <a:rPr lang="it-IT" altLang="it-IT" sz="1700" b="1" i="1" dirty="0" err="1">
                <a:solidFill>
                  <a:srgbClr val="000000"/>
                </a:solidFill>
                <a:latin typeface="Calibri" panose="020F0502020204030204" pitchFamily="34" charset="0"/>
                <a:cs typeface="Calibri" panose="020F0502020204030204" pitchFamily="34" charset="0"/>
              </a:rPr>
              <a:t>anticipatory</a:t>
            </a:r>
            <a:r>
              <a:rPr lang="it-IT" altLang="it-IT" sz="1700" b="1" i="1" dirty="0">
                <a:solidFill>
                  <a:srgbClr val="000000"/>
                </a:solidFill>
                <a:latin typeface="Calibri" panose="020F0502020204030204" pitchFamily="34" charset="0"/>
                <a:cs typeface="Calibri" panose="020F0502020204030204" pitchFamily="34" charset="0"/>
              </a:rPr>
              <a:t> stigma</a:t>
            </a:r>
            <a:r>
              <a:rPr lang="it-IT" altLang="it-IT" sz="1700" i="1" dirty="0">
                <a:solidFill>
                  <a:srgbClr val="000000"/>
                </a:solidFill>
                <a:latin typeface="Calibri" panose="020F0502020204030204" pitchFamily="34" charset="0"/>
                <a:cs typeface="Calibri" panose="020F0502020204030204" pitchFamily="34" charset="0"/>
              </a:rPr>
              <a:t>) - </a:t>
            </a:r>
            <a:r>
              <a:rPr lang="it-IT" altLang="it-IT" sz="1700" dirty="0">
                <a:solidFill>
                  <a:srgbClr val="000000"/>
                </a:solidFill>
                <a:latin typeface="Calibri" panose="020F0502020204030204" pitchFamily="34" charset="0"/>
                <a:cs typeface="Calibri" panose="020F0502020204030204" pitchFamily="34" charset="0"/>
              </a:rPr>
              <a:t>Minimi aumenti di peso sono interpretati in modo catastrofico,</a:t>
            </a: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Auto-sorveglianza rigida (iper-attenzione sul peso),</a:t>
            </a: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Discrepanza identitaria: Fino al </a:t>
            </a:r>
            <a:r>
              <a:rPr lang="it-IT" altLang="it-IT" sz="1700" b="1" dirty="0">
                <a:solidFill>
                  <a:srgbClr val="000000"/>
                </a:solidFill>
                <a:latin typeface="Calibri" panose="020F0502020204030204" pitchFamily="34" charset="0"/>
                <a:cs typeface="Calibri" panose="020F0502020204030204" pitchFamily="34" charset="0"/>
              </a:rPr>
              <a:t>30–35% dei pazienti</a:t>
            </a:r>
            <a:r>
              <a:rPr lang="it-IT" altLang="it-IT" sz="1700" dirty="0">
                <a:solidFill>
                  <a:srgbClr val="000000"/>
                </a:solidFill>
                <a:latin typeface="Calibri" panose="020F0502020204030204" pitchFamily="34" charset="0"/>
                <a:cs typeface="Calibri" panose="020F0502020204030204" pitchFamily="34" charset="0"/>
              </a:rPr>
              <a:t> continuava a percepirsi come «obeso»,</a:t>
            </a: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Vergogna corporea anche per la possibile presenza di un eccesso di pelle.</a:t>
            </a:r>
            <a:endPar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lvl="0" eaLnBrk="0" fontAlgn="base" hangingPunct="0">
              <a:lnSpc>
                <a:spcPct val="150000"/>
              </a:lnSpc>
              <a:spcBef>
                <a:spcPct val="0"/>
              </a:spcBef>
              <a:spcAft>
                <a:spcPct val="0"/>
              </a:spcAft>
            </a:pPr>
            <a:endParaRPr lang="it-IT" altLang="it-IT" sz="1000" dirty="0">
              <a:solidFill>
                <a:srgbClr val="000000"/>
              </a:solidFill>
              <a:latin typeface="Calibri" panose="020F0502020204030204" pitchFamily="34" charset="0"/>
              <a:cs typeface="Calibri" panose="020F0502020204030204" pitchFamily="34" charset="0"/>
            </a:endParaRPr>
          </a:p>
          <a:p>
            <a:pPr lvl="0" eaLnBrk="0" fontAlgn="base" hangingPunct="0">
              <a:lnSpc>
                <a:spcPct val="150000"/>
              </a:lnSpc>
              <a:spcBef>
                <a:spcPct val="0"/>
              </a:spcBef>
              <a:spcAft>
                <a:spcPct val="0"/>
              </a:spcAft>
            </a:pPr>
            <a:r>
              <a:rPr lang="it-IT" altLang="it-IT" sz="1700" dirty="0">
                <a:solidFill>
                  <a:srgbClr val="000000"/>
                </a:solidFill>
                <a:latin typeface="Calibri" panose="020F0502020204030204" pitchFamily="34" charset="0"/>
                <a:cs typeface="Calibri" panose="020F0502020204030204" pitchFamily="34" charset="0"/>
              </a:rPr>
              <a:t>In uno </a:t>
            </a:r>
            <a:r>
              <a:rPr lang="it-IT" altLang="it-IT" sz="1700" b="1" dirty="0">
                <a:solidFill>
                  <a:srgbClr val="000000"/>
                </a:solidFill>
                <a:latin typeface="Calibri" panose="020F0502020204030204" pitchFamily="34" charset="0"/>
                <a:cs typeface="Calibri" panose="020F0502020204030204" pitchFamily="34" charset="0"/>
              </a:rPr>
              <a:t>studio longitudinale </a:t>
            </a:r>
            <a:r>
              <a:rPr lang="it-IT" altLang="it-IT" sz="1700" dirty="0">
                <a:solidFill>
                  <a:srgbClr val="000000"/>
                </a:solidFill>
                <a:latin typeface="Calibri" panose="020F0502020204030204" pitchFamily="34" charset="0"/>
                <a:cs typeface="Calibri" panose="020F0502020204030204" pitchFamily="34" charset="0"/>
              </a:rPr>
              <a:t>condotto su </a:t>
            </a:r>
            <a:r>
              <a:rPr lang="it-IT" altLang="it-IT" sz="1700" b="1" dirty="0">
                <a:solidFill>
                  <a:srgbClr val="000000"/>
                </a:solidFill>
                <a:latin typeface="Calibri" panose="020F0502020204030204" pitchFamily="34" charset="0"/>
                <a:cs typeface="Calibri" panose="020F0502020204030204" pitchFamily="34" charset="0"/>
              </a:rPr>
              <a:t>pazienti bariatrici </a:t>
            </a:r>
            <a:r>
              <a:rPr lang="it-IT" altLang="it-IT" sz="1700" dirty="0">
                <a:solidFill>
                  <a:srgbClr val="000000"/>
                </a:solidFill>
                <a:latin typeface="Calibri" panose="020F0502020204030204" pitchFamily="34" charset="0"/>
                <a:cs typeface="Calibri" panose="020F0502020204030204" pitchFamily="34" charset="0"/>
              </a:rPr>
              <a:t>seguiti fino a </a:t>
            </a:r>
            <a:r>
              <a:rPr lang="it-IT" altLang="it-IT" sz="1700" b="1" dirty="0">
                <a:solidFill>
                  <a:srgbClr val="000000"/>
                </a:solidFill>
                <a:latin typeface="Calibri" panose="020F0502020204030204" pitchFamily="34" charset="0"/>
                <a:cs typeface="Calibri" panose="020F0502020204030204" pitchFamily="34" charset="0"/>
              </a:rPr>
              <a:t>5 anni</a:t>
            </a:r>
            <a:r>
              <a:rPr lang="it-IT" altLang="it-IT" sz="1700" dirty="0">
                <a:solidFill>
                  <a:srgbClr val="000000"/>
                </a:solidFill>
                <a:latin typeface="Calibri" panose="020F0502020204030204" pitchFamily="34" charset="0"/>
                <a:cs typeface="Calibri" panose="020F0502020204030204" pitchFamily="34" charset="0"/>
              </a:rPr>
              <a:t>, </a:t>
            </a:r>
            <a:r>
              <a:rPr lang="it-IT" altLang="it-IT" sz="1700" b="1" dirty="0">
                <a:solidFill>
                  <a:srgbClr val="000000"/>
                </a:solidFill>
                <a:latin typeface="Calibri" panose="020F0502020204030204" pitchFamily="34" charset="0"/>
                <a:cs typeface="Calibri" panose="020F0502020204030204" pitchFamily="34" charset="0"/>
              </a:rPr>
              <a:t>lo stigma interiorizzato </a:t>
            </a:r>
            <a:r>
              <a:rPr lang="it-IT" altLang="it-IT" sz="1700" dirty="0">
                <a:solidFill>
                  <a:srgbClr val="000000"/>
                </a:solidFill>
                <a:latin typeface="Calibri" panose="020F0502020204030204" pitchFamily="34" charset="0"/>
                <a:cs typeface="Calibri" panose="020F0502020204030204" pitchFamily="34" charset="0"/>
              </a:rPr>
              <a:t>misurato nel periodo </a:t>
            </a:r>
            <a:r>
              <a:rPr lang="it-IT" altLang="it-IT" sz="1700" b="1" dirty="0" err="1">
                <a:solidFill>
                  <a:srgbClr val="000000"/>
                </a:solidFill>
                <a:latin typeface="Calibri" panose="020F0502020204030204" pitchFamily="34" charset="0"/>
                <a:cs typeface="Calibri" panose="020F0502020204030204" pitchFamily="34" charset="0"/>
              </a:rPr>
              <a:t>pre</a:t>
            </a:r>
            <a:r>
              <a:rPr lang="it-IT" altLang="it-IT" sz="1700" b="1" dirty="0">
                <a:solidFill>
                  <a:srgbClr val="000000"/>
                </a:solidFill>
                <a:latin typeface="Calibri" panose="020F0502020204030204" pitchFamily="34" charset="0"/>
                <a:cs typeface="Calibri" panose="020F0502020204030204" pitchFamily="34" charset="0"/>
              </a:rPr>
              <a:t>-operatorio</a:t>
            </a:r>
            <a:r>
              <a:rPr lang="it-IT" altLang="it-IT" sz="1700" dirty="0">
                <a:solidFill>
                  <a:srgbClr val="000000"/>
                </a:solidFill>
                <a:latin typeface="Calibri" panose="020F0502020204030204" pitchFamily="34" charset="0"/>
                <a:cs typeface="Calibri" panose="020F0502020204030204" pitchFamily="34" charset="0"/>
              </a:rPr>
              <a:t>, prediceva:</a:t>
            </a: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livelli più elevati di depressione,</a:t>
            </a: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minore qualità di vita,</a:t>
            </a: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maggiore insoddisfazione corporea,</a:t>
            </a: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Ansia sociale ed evitamento relazionale,</a:t>
            </a:r>
          </a:p>
          <a:p>
            <a:pPr eaLnBrk="0" fontAlgn="base" hangingPunct="0">
              <a:lnSpc>
                <a:spcPct val="150000"/>
              </a:lnSpc>
              <a:spcBef>
                <a:spcPct val="0"/>
              </a:spcBef>
              <a:spcAft>
                <a:spcPct val="0"/>
              </a:spcAft>
            </a:pPr>
            <a:r>
              <a:rPr lang="it-IT" altLang="it-IT" sz="1700" dirty="0">
                <a:solidFill>
                  <a:srgbClr val="000000"/>
                </a:solidFill>
                <a:latin typeface="Calibri" panose="020F0502020204030204" pitchFamily="34" charset="0"/>
                <a:cs typeface="Calibri" panose="020F0502020204030204" pitchFamily="34" charset="0"/>
              </a:rPr>
              <a:t>indipendentemente dalla percentuale di peso perso.</a:t>
            </a:r>
          </a:p>
          <a:p>
            <a:pPr eaLnBrk="0" fontAlgn="base" hangingPunct="0">
              <a:lnSpc>
                <a:spcPct val="150000"/>
              </a:lnSpc>
              <a:spcBef>
                <a:spcPct val="0"/>
              </a:spcBef>
              <a:spcAft>
                <a:spcPct val="0"/>
              </a:spcAft>
            </a:pPr>
            <a:endParaRPr lang="it-IT" altLang="it-IT" sz="1000" b="1" i="1" dirty="0">
              <a:solidFill>
                <a:srgbClr val="000000"/>
              </a:solidFill>
              <a:latin typeface="Calibri" panose="020F0502020204030204" pitchFamily="34" charset="0"/>
              <a:cs typeface="Calibri" panose="020F0502020204030204" pitchFamily="34" charset="0"/>
            </a:endParaRPr>
          </a:p>
          <a:p>
            <a:pPr algn="r" eaLnBrk="0" fontAlgn="base" hangingPunct="0">
              <a:lnSpc>
                <a:spcPct val="150000"/>
              </a:lnSpc>
              <a:spcBef>
                <a:spcPct val="0"/>
              </a:spcBef>
              <a:spcAft>
                <a:spcPct val="0"/>
              </a:spcAft>
            </a:pPr>
            <a:r>
              <a:rPr lang="it-IT" altLang="it-IT" sz="1500" b="1" i="1" dirty="0" err="1">
                <a:solidFill>
                  <a:srgbClr val="000000"/>
                </a:solidFill>
                <a:latin typeface="Calibri" panose="020F0502020204030204" pitchFamily="34" charset="0"/>
                <a:cs typeface="Calibri" panose="020F0502020204030204" pitchFamily="34" charset="0"/>
              </a:rPr>
              <a:t>Sarwer</a:t>
            </a:r>
            <a:r>
              <a:rPr lang="it-IT" altLang="it-IT" sz="1500" b="1" i="1" dirty="0">
                <a:solidFill>
                  <a:srgbClr val="000000"/>
                </a:solidFill>
                <a:latin typeface="Calibri" panose="020F0502020204030204" pitchFamily="34" charset="0"/>
                <a:cs typeface="Calibri" panose="020F0502020204030204" pitchFamily="34" charset="0"/>
              </a:rPr>
              <a:t> et al., 2010; Kubik et al., 2013;Tomiyama, 2014; Pearl &amp; </a:t>
            </a:r>
            <a:r>
              <a:rPr lang="it-IT" altLang="it-IT" sz="1500" b="1" i="1" dirty="0" err="1">
                <a:solidFill>
                  <a:srgbClr val="000000"/>
                </a:solidFill>
                <a:latin typeface="Calibri" panose="020F0502020204030204" pitchFamily="34" charset="0"/>
                <a:cs typeface="Calibri" panose="020F0502020204030204" pitchFamily="34" charset="0"/>
              </a:rPr>
              <a:t>Puhl</a:t>
            </a:r>
            <a:r>
              <a:rPr lang="it-IT" altLang="it-IT" sz="1500" b="1" i="1" dirty="0">
                <a:solidFill>
                  <a:srgbClr val="000000"/>
                </a:solidFill>
                <a:latin typeface="Calibri" panose="020F0502020204030204" pitchFamily="34" charset="0"/>
                <a:cs typeface="Calibri" panose="020F0502020204030204" pitchFamily="34" charset="0"/>
              </a:rPr>
              <a:t>, 2018; Pearl et al. 2018</a:t>
            </a:r>
            <a:endParaRPr lang="it-IT" altLang="it-IT" sz="15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5221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3C7B2-F6FF-7E75-F564-841AFDE0EAC7}"/>
            </a:ext>
          </a:extLst>
        </p:cNvPr>
        <p:cNvGrpSpPr/>
        <p:nvPr/>
      </p:nvGrpSpPr>
      <p:grpSpPr>
        <a:xfrm>
          <a:off x="0" y="0"/>
          <a:ext cx="0" cy="0"/>
          <a:chOff x="0" y="0"/>
          <a:chExt cx="0" cy="0"/>
        </a:xfrm>
      </p:grpSpPr>
      <p:sp>
        <p:nvSpPr>
          <p:cNvPr id="3" name="Titolo 1">
            <a:extLst>
              <a:ext uri="{FF2B5EF4-FFF2-40B4-BE49-F238E27FC236}">
                <a16:creationId xmlns:a16="http://schemas.microsoft.com/office/drawing/2014/main" id="{2143E5E1-6670-FDB7-50FA-35894B59EEB4}"/>
              </a:ext>
            </a:extLst>
          </p:cNvPr>
          <p:cNvSpPr txBox="1">
            <a:spLocks/>
          </p:cNvSpPr>
          <p:nvPr/>
        </p:nvSpPr>
        <p:spPr>
          <a:xfrm>
            <a:off x="1097280" y="407375"/>
            <a:ext cx="10058400" cy="823416"/>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r>
              <a:rPr lang="it-IT" sz="3500" dirty="0">
                <a:solidFill>
                  <a:srgbClr val="374D81"/>
                </a:solidFill>
                <a:latin typeface="Calibri" panose="020F0502020204030204" pitchFamily="34" charset="0"/>
                <a:cs typeface="Calibri" panose="020F0502020204030204" pitchFamily="34" charset="0"/>
              </a:rPr>
              <a:t>Effetti psicologici documentati dopo chirurgia bariatrica</a:t>
            </a:r>
          </a:p>
        </p:txBody>
      </p:sp>
      <p:sp>
        <p:nvSpPr>
          <p:cNvPr id="8" name="Rectangle 4">
            <a:extLst>
              <a:ext uri="{FF2B5EF4-FFF2-40B4-BE49-F238E27FC236}">
                <a16:creationId xmlns:a16="http://schemas.microsoft.com/office/drawing/2014/main" id="{5C062CD5-4CB9-53A2-09F4-1455DFE0FABC}"/>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F6D79B8C-AE3F-CA8A-BBBA-5419B45B6A53}"/>
              </a:ext>
            </a:extLst>
          </p:cNvPr>
          <p:cNvSpPr>
            <a:spLocks noChangeArrowheads="1"/>
          </p:cNvSpPr>
          <p:nvPr/>
        </p:nvSpPr>
        <p:spPr bwMode="auto">
          <a:xfrm>
            <a:off x="403537" y="1246795"/>
            <a:ext cx="5282888" cy="471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Depressione e ansia post-operatoria</a:t>
            </a:r>
          </a:p>
          <a:p>
            <a:pPr marL="171450" lvl="0" indent="-171450" eaLnBrk="0" fontAlgn="base" hangingPunct="0">
              <a:lnSpc>
                <a:spcPct val="150000"/>
              </a:lnSpc>
              <a:spcBef>
                <a:spcPct val="0"/>
              </a:spcBef>
              <a:spcAft>
                <a:spcPct val="0"/>
              </a:spcAft>
              <a:buFont typeface="Arial" panose="020B0604020202020204" pitchFamily="34" charset="0"/>
              <a:buChar char="•"/>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 sintomi depressivi migliorano a breve termine </a:t>
            </a:r>
          </a:p>
          <a:p>
            <a:pPr marL="171450" lvl="0" indent="-171450" eaLnBrk="0" fontAlgn="base" hangingPunct="0">
              <a:lnSpc>
                <a:spcPct val="150000"/>
              </a:lnSpc>
              <a:spcBef>
                <a:spcPct val="0"/>
              </a:spcBef>
              <a:spcAft>
                <a:spcPct val="0"/>
              </a:spcAft>
              <a:buFont typeface="Arial" panose="020B0604020202020204" pitchFamily="34" charset="0"/>
              <a:buChar char="•"/>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Tuttavia, una quota significativa di pazienti </a:t>
            </a:r>
            <a:r>
              <a:rPr lang="it-IT" altLang="it-IT" sz="1700" dirty="0">
                <a:solidFill>
                  <a:srgbClr val="000000"/>
                </a:solidFill>
                <a:latin typeface="Calibri" panose="020F0502020204030204" pitchFamily="34" charset="0"/>
                <a:cs typeface="Calibri" panose="020F0502020204030204" pitchFamily="34" charset="0"/>
              </a:rPr>
              <a:t>(</a:t>
            </a:r>
            <a:r>
              <a:rPr lang="it-IT" altLang="it-IT" sz="1700" b="1" dirty="0">
                <a:solidFill>
                  <a:srgbClr val="000000"/>
                </a:solidFill>
                <a:latin typeface="Calibri" panose="020F0502020204030204" pitchFamily="34" charset="0"/>
                <a:cs typeface="Calibri" panose="020F0502020204030204" pitchFamily="34" charset="0"/>
              </a:rPr>
              <a:t>circa il 20%</a:t>
            </a:r>
            <a:r>
              <a:rPr lang="it-IT" altLang="it-IT" sz="1700" dirty="0">
                <a:solidFill>
                  <a:srgbClr val="000000"/>
                </a:solidFill>
                <a:latin typeface="Calibri" panose="020F0502020204030204" pitchFamily="34" charset="0"/>
                <a:cs typeface="Calibri" panose="020F0502020204030204" pitchFamily="34" charset="0"/>
              </a:rPr>
              <a:t>) mostra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ricomparsa o persistenza</a:t>
            </a: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dei sintomi a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2–5</a:t>
            </a: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anni,</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Lo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stigma interiorizzato</a:t>
            </a: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l’insoddisfazione corporea e le difficoltà relazionali </a:t>
            </a: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risultano essere i predittori principali.</a:t>
            </a: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it-IT" altLang="it-IT" sz="1700" dirty="0">
                <a:solidFill>
                  <a:srgbClr val="000000"/>
                </a:solidFill>
                <a:latin typeface="Calibri" panose="020F0502020204030204" pitchFamily="34" charset="0"/>
                <a:cs typeface="Calibri" panose="020F0502020204030204" pitchFamily="34" charset="0"/>
              </a:rPr>
              <a:t>Il peso perso non era un predittore.  </a:t>
            </a:r>
            <a:br>
              <a:rPr kumimoji="0" lang="it-IT" altLang="it-IT"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lang="it-IT" altLang="it-IT" sz="1700" dirty="0">
              <a:solidFill>
                <a:srgbClr val="000000"/>
              </a:solidFill>
              <a:latin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lang="it-IT" altLang="it-IT" sz="1700" dirty="0">
              <a:solidFill>
                <a:srgbClr val="000000"/>
              </a:solidFill>
              <a:latin typeface="Calibri" panose="020F0502020204030204" pitchFamily="34" charset="0"/>
              <a:cs typeface="Calibri" panose="020F0502020204030204" pitchFamily="34" charset="0"/>
            </a:endParaRPr>
          </a:p>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lang="it-IT" altLang="it-IT" sz="1700" dirty="0">
              <a:solidFill>
                <a:srgbClr val="000000"/>
              </a:solidFill>
              <a:latin typeface="Calibri" panose="020F0502020204030204" pitchFamily="34" charset="0"/>
              <a:cs typeface="Calibri" panose="020F0502020204030204" pitchFamily="34" charset="0"/>
            </a:endParaRPr>
          </a:p>
          <a:p>
            <a:pPr algn="r" eaLnBrk="0" fontAlgn="base" hangingPunct="0">
              <a:lnSpc>
                <a:spcPct val="150000"/>
              </a:lnSpc>
              <a:spcBef>
                <a:spcPct val="0"/>
              </a:spcBef>
              <a:spcAft>
                <a:spcPct val="0"/>
              </a:spcAft>
            </a:pPr>
            <a:r>
              <a:rPr lang="it-IT" altLang="it-IT" sz="1600" b="1" i="1" dirty="0">
                <a:solidFill>
                  <a:srgbClr val="000000"/>
                </a:solidFill>
                <a:latin typeface="Calibri" panose="020F0502020204030204" pitchFamily="34" charset="0"/>
                <a:cs typeface="Calibri" panose="020F0502020204030204" pitchFamily="34" charset="0"/>
              </a:rPr>
              <a:t>Studio LABS di </a:t>
            </a:r>
            <a:r>
              <a:rPr kumimoji="0" lang="it-IT" altLang="it-IT" sz="1500" b="1"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King et al., 2017; Mitchell et al., 2014</a:t>
            </a:r>
            <a:endParaRPr kumimoji="0" lang="it-IT" altLang="it-IT" sz="1500" b="1" i="1"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C4F371DB-2590-09B7-5B78-864D3BD2E3F2}"/>
              </a:ext>
            </a:extLst>
          </p:cNvPr>
          <p:cNvSpPr>
            <a:spLocks noChangeArrowheads="1"/>
          </p:cNvSpPr>
          <p:nvPr/>
        </p:nvSpPr>
        <p:spPr bwMode="auto">
          <a:xfrm>
            <a:off x="6096001" y="1218901"/>
            <a:ext cx="5448300" cy="462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Disturbi del comportamento alimentare post-chirurgia</a:t>
            </a:r>
          </a:p>
          <a:p>
            <a:pPr marL="0" marR="0" lvl="0" indent="0" algn="l" defTabSz="914400" rtl="0" eaLnBrk="0" fontAlgn="base" latinLnBrk="0" hangingPunct="0">
              <a:lnSpc>
                <a:spcPct val="150000"/>
              </a:lnSpc>
              <a:spcBef>
                <a:spcPct val="0"/>
              </a:spcBef>
              <a:spcAft>
                <a:spcPct val="0"/>
              </a:spcAft>
              <a:buClrTx/>
              <a:buSzTx/>
              <a:buFontTx/>
              <a:buNone/>
              <a:tabLst/>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Lo stigma post-dimagrimento è associato a:</a:t>
            </a:r>
          </a:p>
          <a:p>
            <a:pPr marL="800100" lvl="1" indent="-342900" eaLnBrk="0" fontAlgn="base" hangingPunct="0">
              <a:lnSpc>
                <a:spcPct val="150000"/>
              </a:lnSpc>
              <a:spcBef>
                <a:spcPct val="0"/>
              </a:spcBef>
              <a:spcAft>
                <a:spcPct val="0"/>
              </a:spcAft>
              <a:buFont typeface="Arial" panose="020B0604020202020204" pitchFamily="34" charset="0"/>
              <a:buChar char="•"/>
            </a:pPr>
            <a:r>
              <a:rPr kumimoji="0" lang="it-IT" altLang="it-IT" sz="1700" b="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Grazing, </a:t>
            </a:r>
          </a:p>
          <a:p>
            <a:pPr marL="800100" lvl="1" indent="-342900" eaLnBrk="0" fontAlgn="base" hangingPunct="0">
              <a:lnSpc>
                <a:spcPct val="150000"/>
              </a:lnSpc>
              <a:spcBef>
                <a:spcPct val="0"/>
              </a:spcBef>
              <a:spcAft>
                <a:spcPct val="0"/>
              </a:spcAft>
              <a:buFont typeface="Arial" panose="020B0604020202020204" pitchFamily="34" charset="0"/>
              <a:buChar char="•"/>
            </a:pPr>
            <a:r>
              <a:rPr kumimoji="0" lang="it-IT" altLang="it-IT" sz="1700" b="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Loss of control </a:t>
            </a:r>
            <a:r>
              <a:rPr kumimoji="0" lang="it-IT" altLang="it-IT" sz="1700" b="0" i="1"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eating</a:t>
            </a:r>
            <a:r>
              <a:rPr kumimoji="0" lang="it-IT" altLang="it-IT" sz="1700" b="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r>
              <a:rPr kumimoji="0" lang="it-IT" altLang="it-IT" sz="17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LoCE</a:t>
            </a: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lang="it-IT" altLang="it-IT" sz="1700" dirty="0">
              <a:solidFill>
                <a:srgbClr val="000000"/>
              </a:solidFill>
              <a:latin typeface="Calibri" panose="020F0502020204030204" pitchFamily="34" charset="0"/>
              <a:cs typeface="Calibri" panose="020F0502020204030204" pitchFamily="34" charset="0"/>
            </a:endParaRPr>
          </a:p>
          <a:p>
            <a:pPr marL="800100" lvl="1" indent="-342900" eaLnBrk="0" fontAlgn="base" hangingPunct="0">
              <a:lnSpc>
                <a:spcPct val="150000"/>
              </a:lnSpc>
              <a:spcBef>
                <a:spcPct val="0"/>
              </a:spcBef>
              <a:spcAft>
                <a:spcPct val="0"/>
              </a:spcAft>
              <a:buFont typeface="Arial" panose="020B0604020202020204" pitchFamily="34" charset="0"/>
              <a:buChar char="•"/>
            </a:pPr>
            <a:r>
              <a:rPr kumimoji="0" lang="it-IT" altLang="it-IT" sz="1700" b="0" i="1"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Binge</a:t>
            </a:r>
            <a:r>
              <a:rPr kumimoji="0" lang="it-IT" altLang="it-IT" sz="1700" b="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it-IT" altLang="it-IT" sz="1700" b="0" i="1"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Eating</a:t>
            </a:r>
            <a:r>
              <a:rPr kumimoji="0" lang="it-IT" altLang="it-IT" sz="1700" b="0"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subclinico</a:t>
            </a:r>
            <a:endParaRPr lang="it-IT" altLang="it-IT" sz="1700" dirty="0">
              <a:solidFill>
                <a:srgbClr val="000000"/>
              </a:solidFill>
              <a:latin typeface="Calibri" panose="020F0502020204030204" pitchFamily="34" charset="0"/>
              <a:cs typeface="Calibri" panose="020F0502020204030204" pitchFamily="34" charset="0"/>
            </a:endParaRPr>
          </a:p>
          <a:p>
            <a:pPr marL="800100" lvl="1" indent="-342900" eaLnBrk="0" fontAlgn="base" hangingPunct="0">
              <a:lnSpc>
                <a:spcPct val="150000"/>
              </a:lnSpc>
              <a:spcBef>
                <a:spcPct val="0"/>
              </a:spcBef>
              <a:spcAft>
                <a:spcPct val="0"/>
              </a:spcAft>
              <a:buFont typeface="Arial" panose="020B0604020202020204" pitchFamily="34" charset="0"/>
              <a:buChar char="•"/>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Questi comportamenti rappresentano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strategie di regolazione emotiva legate allo stigma.</a:t>
            </a:r>
          </a:p>
          <a:p>
            <a:pPr marL="0" marR="0" lvl="0" indent="0" defTabSz="914400" rtl="0" eaLnBrk="0" fontAlgn="base" latinLnBrk="0" hangingPunct="0">
              <a:lnSpc>
                <a:spcPct val="150000"/>
              </a:lnSpc>
              <a:spcBef>
                <a:spcPct val="0"/>
              </a:spcBef>
              <a:spcAft>
                <a:spcPct val="0"/>
              </a:spcAft>
              <a:buClrTx/>
              <a:buSzTx/>
              <a:buFontTx/>
              <a:buNone/>
              <a:tabLst/>
            </a:pPr>
            <a:endPar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eaLnBrk="0" fontAlgn="base" hangingPunct="0">
              <a:lnSpc>
                <a:spcPct val="150000"/>
              </a:lnSpc>
              <a:spcBef>
                <a:spcPct val="0"/>
              </a:spcBef>
              <a:spcAft>
                <a:spcPct val="0"/>
              </a:spcAft>
            </a:pPr>
            <a:r>
              <a:rPr lang="it-IT" altLang="it-IT" sz="1700" dirty="0">
                <a:solidFill>
                  <a:srgbClr val="000000"/>
                </a:solidFill>
                <a:latin typeface="Calibri" panose="020F0502020204030204" pitchFamily="34" charset="0"/>
                <a:cs typeface="Calibri" panose="020F0502020204030204" pitchFamily="34" charset="0"/>
              </a:rPr>
              <a:t>Questo ha implicazioni importanti per il chirurgo, poiché tali pattern sono associati a </a:t>
            </a:r>
            <a:r>
              <a:rPr lang="it-IT" altLang="it-IT" sz="1700" b="1" dirty="0">
                <a:solidFill>
                  <a:srgbClr val="000000"/>
                </a:solidFill>
                <a:latin typeface="Calibri" panose="020F0502020204030204" pitchFamily="34" charset="0"/>
                <a:cs typeface="Calibri" panose="020F0502020204030204" pitchFamily="34" charset="0"/>
              </a:rPr>
              <a:t>maggiore rischio di </a:t>
            </a:r>
            <a:r>
              <a:rPr lang="it-IT" altLang="it-IT" sz="1700" b="1" i="1" dirty="0">
                <a:solidFill>
                  <a:srgbClr val="000000"/>
                </a:solidFill>
                <a:latin typeface="Calibri" panose="020F0502020204030204" pitchFamily="34" charset="0"/>
                <a:cs typeface="Calibri" panose="020F0502020204030204" pitchFamily="34" charset="0"/>
              </a:rPr>
              <a:t>weight </a:t>
            </a:r>
            <a:r>
              <a:rPr lang="it-IT" altLang="it-IT" sz="1700" b="1" i="1" dirty="0" err="1">
                <a:solidFill>
                  <a:srgbClr val="000000"/>
                </a:solidFill>
                <a:latin typeface="Calibri" panose="020F0502020204030204" pitchFamily="34" charset="0"/>
                <a:cs typeface="Calibri" panose="020F0502020204030204" pitchFamily="34" charset="0"/>
              </a:rPr>
              <a:t>regain</a:t>
            </a:r>
            <a:r>
              <a:rPr lang="it-IT" altLang="it-IT" sz="1700" dirty="0">
                <a:solidFill>
                  <a:srgbClr val="000000"/>
                </a:solidFill>
                <a:latin typeface="Calibri" panose="020F0502020204030204" pitchFamily="34" charset="0"/>
                <a:cs typeface="Calibri" panose="020F0502020204030204" pitchFamily="34" charset="0"/>
              </a:rPr>
              <a:t>.</a:t>
            </a:r>
          </a:p>
          <a:p>
            <a:pPr eaLnBrk="0" fontAlgn="base" hangingPunct="0">
              <a:lnSpc>
                <a:spcPct val="150000"/>
              </a:lnSpc>
              <a:spcBef>
                <a:spcPct val="0"/>
              </a:spcBef>
              <a:spcAft>
                <a:spcPct val="0"/>
              </a:spcAft>
            </a:pPr>
            <a:endPar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algn="r" eaLnBrk="0" fontAlgn="base" hangingPunct="0">
              <a:lnSpc>
                <a:spcPct val="150000"/>
              </a:lnSpc>
              <a:spcBef>
                <a:spcPct val="0"/>
              </a:spcBef>
              <a:spcAft>
                <a:spcPct val="0"/>
              </a:spcAft>
            </a:pPr>
            <a:r>
              <a:rPr kumimoji="0" lang="it-IT" altLang="it-IT" sz="1500" b="1" i="1"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Ivezaj</a:t>
            </a:r>
            <a:r>
              <a:rPr kumimoji="0" lang="it-IT" altLang="it-IT" sz="1500" b="1"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 et al., </a:t>
            </a:r>
            <a:r>
              <a:rPr lang="it-IT" altLang="it-IT" sz="1500" b="1" i="1" dirty="0">
                <a:solidFill>
                  <a:srgbClr val="000000"/>
                </a:solidFill>
                <a:latin typeface="Calibri" panose="020F0502020204030204" pitchFamily="34" charset="0"/>
                <a:cs typeface="Calibri" panose="020F0502020204030204" pitchFamily="34" charset="0"/>
              </a:rPr>
              <a:t>2019; </a:t>
            </a:r>
            <a:r>
              <a:rPr lang="it-IT" altLang="it-IT" sz="1500" b="1" i="1" dirty="0" err="1">
                <a:solidFill>
                  <a:srgbClr val="000000"/>
                </a:solidFill>
                <a:latin typeface="Calibri" panose="020F0502020204030204" pitchFamily="34" charset="0"/>
                <a:cs typeface="Calibri" panose="020F0502020204030204" pitchFamily="34" charset="0"/>
              </a:rPr>
              <a:t>Conceição</a:t>
            </a:r>
            <a:r>
              <a:rPr lang="it-IT" altLang="it-IT" sz="1500" b="1" i="1" dirty="0">
                <a:solidFill>
                  <a:srgbClr val="000000"/>
                </a:solidFill>
                <a:latin typeface="Calibri" panose="020F0502020204030204" pitchFamily="34" charset="0"/>
                <a:cs typeface="Calibri" panose="020F0502020204030204" pitchFamily="34" charset="0"/>
              </a:rPr>
              <a:t> et al. (2021) </a:t>
            </a:r>
          </a:p>
        </p:txBody>
      </p:sp>
      <p:sp>
        <p:nvSpPr>
          <p:cNvPr id="4" name="Rectangle 2">
            <a:extLst>
              <a:ext uri="{FF2B5EF4-FFF2-40B4-BE49-F238E27FC236}">
                <a16:creationId xmlns:a16="http://schemas.microsoft.com/office/drawing/2014/main" id="{91FB1A87-9F5A-4EFC-B0AF-A1AC5661A3E5}"/>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2700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6CEE9-4A70-7261-4381-801D0C7E231F}"/>
            </a:ext>
          </a:extLst>
        </p:cNvPr>
        <p:cNvGrpSpPr/>
        <p:nvPr/>
      </p:nvGrpSpPr>
      <p:grpSpPr>
        <a:xfrm>
          <a:off x="0" y="0"/>
          <a:ext cx="0" cy="0"/>
          <a:chOff x="0" y="0"/>
          <a:chExt cx="0" cy="0"/>
        </a:xfrm>
      </p:grpSpPr>
      <p:sp>
        <p:nvSpPr>
          <p:cNvPr id="3" name="Titolo 1">
            <a:extLst>
              <a:ext uri="{FF2B5EF4-FFF2-40B4-BE49-F238E27FC236}">
                <a16:creationId xmlns:a16="http://schemas.microsoft.com/office/drawing/2014/main" id="{147B22BC-9AC4-4C72-B215-54E8755BEA6D}"/>
              </a:ext>
            </a:extLst>
          </p:cNvPr>
          <p:cNvSpPr txBox="1">
            <a:spLocks/>
          </p:cNvSpPr>
          <p:nvPr/>
        </p:nvSpPr>
        <p:spPr>
          <a:xfrm>
            <a:off x="1097280" y="407375"/>
            <a:ext cx="10058400" cy="823416"/>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lgn="ctr" eaLnBrk="0" fontAlgn="base" hangingPunct="0">
              <a:lnSpc>
                <a:spcPct val="100000"/>
              </a:lnSpc>
              <a:spcAft>
                <a:spcPct val="0"/>
              </a:spcAft>
            </a:pPr>
            <a:r>
              <a:rPr lang="it-IT" altLang="it-IT" sz="3500" dirty="0">
                <a:solidFill>
                  <a:srgbClr val="374D81"/>
                </a:solidFill>
                <a:latin typeface="Calibri" panose="020F0502020204030204" pitchFamily="34" charset="0"/>
                <a:cs typeface="Calibri" panose="020F0502020204030204" pitchFamily="34" charset="0"/>
              </a:rPr>
              <a:t>Qualità di vita e soddisfazione corporea</a:t>
            </a:r>
          </a:p>
        </p:txBody>
      </p:sp>
      <p:sp>
        <p:nvSpPr>
          <p:cNvPr id="8" name="Rectangle 4">
            <a:extLst>
              <a:ext uri="{FF2B5EF4-FFF2-40B4-BE49-F238E27FC236}">
                <a16:creationId xmlns:a16="http://schemas.microsoft.com/office/drawing/2014/main" id="{5433107F-1065-8384-C6E9-C68B261148EA}"/>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1" name="Rectangle 4">
            <a:extLst>
              <a:ext uri="{FF2B5EF4-FFF2-40B4-BE49-F238E27FC236}">
                <a16:creationId xmlns:a16="http://schemas.microsoft.com/office/drawing/2014/main" id="{4EF20720-92A6-3F0B-34C6-A1C49E9CED3C}"/>
              </a:ext>
            </a:extLst>
          </p:cNvPr>
          <p:cNvSpPr>
            <a:spLocks noChangeArrowheads="1"/>
          </p:cNvSpPr>
          <p:nvPr/>
        </p:nvSpPr>
        <p:spPr bwMode="auto">
          <a:xfrm>
            <a:off x="416351" y="1098406"/>
            <a:ext cx="11256537" cy="531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285750"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La perdita di peso </a:t>
            </a:r>
            <a:r>
              <a:rPr lang="it-IT" altLang="it-IT" sz="1700" b="1" dirty="0">
                <a:solidFill>
                  <a:srgbClr val="000000"/>
                </a:solidFill>
                <a:latin typeface="Calibri" panose="020F0502020204030204" pitchFamily="34" charset="0"/>
                <a:cs typeface="Calibri" panose="020F0502020204030204" pitchFamily="34" charset="0"/>
              </a:rPr>
              <a:t>non garantisce automaticamente</a:t>
            </a:r>
            <a:r>
              <a:rPr lang="it-IT" altLang="it-IT" sz="1700" dirty="0">
                <a:solidFill>
                  <a:srgbClr val="000000"/>
                </a:solidFill>
                <a:latin typeface="Calibri" panose="020F0502020204030204" pitchFamily="34" charset="0"/>
                <a:cs typeface="Calibri" panose="020F0502020204030204" pitchFamily="34" charset="0"/>
              </a:rPr>
              <a:t> un miglioramento della qualità di vita. </a:t>
            </a:r>
            <a:endPar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Si viene a creare una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dissociazione tra peso perso e qualità di vita percepita: </a:t>
            </a:r>
            <a:r>
              <a:rPr lang="it-IT" altLang="it-IT" sz="1700" dirty="0">
                <a:solidFill>
                  <a:srgbClr val="000000"/>
                </a:solidFill>
                <a:latin typeface="Calibri" panose="020F0502020204030204" pitchFamily="34" charset="0"/>
                <a:cs typeface="Calibri" panose="020F0502020204030204" pitchFamily="34" charset="0"/>
              </a:rPr>
              <a:t>Nonostante il successo nella predita di peso il paziente non è soddisfatto.</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it-IT" altLang="it-IT" sz="1700" dirty="0">
                <a:solidFill>
                  <a:srgbClr val="000000"/>
                </a:solidFill>
                <a:latin typeface="Calibri" panose="020F0502020204030204" pitchFamily="34" charset="0"/>
                <a:cs typeface="Calibri" panose="020F0502020204030204" pitchFamily="34" charset="0"/>
              </a:rPr>
              <a:t>Vanno considerate con attenzione le motivazioni che hanno portato il paziente a chiedere aiuto per perdere peso (salute vs aspettative estetiche).</a:t>
            </a:r>
            <a:endPar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eaLnBrk="0" fontAlgn="base" hangingPunct="0">
              <a:lnSpc>
                <a:spcPct val="150000"/>
              </a:lnSpc>
              <a:spcBef>
                <a:spcPct val="0"/>
              </a:spcBef>
              <a:spcAft>
                <a:spcPct val="0"/>
              </a:spcAft>
            </a:pPr>
            <a:r>
              <a:rPr lang="it-IT" altLang="it-IT" sz="1700" dirty="0">
                <a:solidFill>
                  <a:srgbClr val="000000"/>
                </a:solidFill>
                <a:latin typeface="Calibri" panose="020F0502020204030204" pitchFamily="34" charset="0"/>
                <a:cs typeface="Calibri" panose="020F0502020204030204" pitchFamily="34" charset="0"/>
              </a:rPr>
              <a:t>L’insoddisfazi</a:t>
            </a:r>
            <a:r>
              <a:rPr lang="it-IT" altLang="it-IT" sz="1700" b="1" dirty="0">
                <a:solidFill>
                  <a:srgbClr val="000000"/>
                </a:solidFill>
                <a:latin typeface="Calibri" panose="020F0502020204030204" pitchFamily="34" charset="0"/>
                <a:cs typeface="Calibri" panose="020F0502020204030204" pitchFamily="34" charset="0"/>
              </a:rPr>
              <a:t>one corporea post-operatoria </a:t>
            </a:r>
            <a:r>
              <a:rPr lang="it-IT" altLang="it-IT" sz="1700" dirty="0">
                <a:solidFill>
                  <a:srgbClr val="000000"/>
                </a:solidFill>
                <a:latin typeface="Calibri" panose="020F0502020204030204" pitchFamily="34" charset="0"/>
                <a:cs typeface="Calibri" panose="020F0502020204030204" pitchFamily="34" charset="0"/>
              </a:rPr>
              <a:t>risultava più </a:t>
            </a:r>
            <a:r>
              <a:rPr lang="it-IT" altLang="it-IT" sz="1700" b="1" dirty="0">
                <a:solidFill>
                  <a:srgbClr val="000000"/>
                </a:solidFill>
                <a:latin typeface="Calibri" panose="020F0502020204030204" pitchFamily="34" charset="0"/>
                <a:cs typeface="Calibri" panose="020F0502020204030204" pitchFamily="34" charset="0"/>
              </a:rPr>
              <a:t>fortemente associata allo stigma interiorizzato </a:t>
            </a:r>
            <a:r>
              <a:rPr lang="it-IT" altLang="it-IT" sz="1700" dirty="0">
                <a:solidFill>
                  <a:srgbClr val="000000"/>
                </a:solidFill>
                <a:latin typeface="Calibri" panose="020F0502020204030204" pitchFamily="34" charset="0"/>
                <a:cs typeface="Calibri" panose="020F0502020204030204" pitchFamily="34" charset="0"/>
              </a:rPr>
              <a:t>che al BMI reale.</a:t>
            </a:r>
          </a:p>
          <a:p>
            <a:pPr algn="r" eaLnBrk="0" fontAlgn="base" hangingPunct="0">
              <a:lnSpc>
                <a:spcPct val="150000"/>
              </a:lnSpc>
              <a:spcBef>
                <a:spcPct val="0"/>
              </a:spcBef>
              <a:spcAft>
                <a:spcPct val="0"/>
              </a:spcAft>
            </a:pPr>
            <a:endParaRPr lang="it-IT" altLang="it-IT" sz="1500" b="1" i="1" dirty="0">
              <a:solidFill>
                <a:srgbClr val="000000"/>
              </a:solidFill>
              <a:latin typeface="Calibri" panose="020F0502020204030204" pitchFamily="34" charset="0"/>
              <a:cs typeface="Calibri" panose="020F0502020204030204" pitchFamily="34" charset="0"/>
            </a:endParaRPr>
          </a:p>
          <a:p>
            <a:pPr algn="r" eaLnBrk="0" fontAlgn="base" hangingPunct="0">
              <a:lnSpc>
                <a:spcPct val="150000"/>
              </a:lnSpc>
              <a:spcBef>
                <a:spcPct val="0"/>
              </a:spcBef>
              <a:spcAft>
                <a:spcPct val="0"/>
              </a:spcAft>
            </a:pPr>
            <a:r>
              <a:rPr lang="it-IT" altLang="it-IT" sz="1500" b="1" i="1" dirty="0" err="1">
                <a:solidFill>
                  <a:srgbClr val="000000"/>
                </a:solidFill>
                <a:latin typeface="Calibri" panose="020F0502020204030204" pitchFamily="34" charset="0"/>
                <a:cs typeface="Calibri" panose="020F0502020204030204" pitchFamily="34" charset="0"/>
              </a:rPr>
              <a:t>Sarwer</a:t>
            </a:r>
            <a:r>
              <a:rPr lang="it-IT" altLang="it-IT" sz="1500" b="1" i="1" dirty="0">
                <a:solidFill>
                  <a:srgbClr val="000000"/>
                </a:solidFill>
                <a:latin typeface="Calibri" panose="020F0502020204030204" pitchFamily="34" charset="0"/>
                <a:cs typeface="Calibri" panose="020F0502020204030204" pitchFamily="34" charset="0"/>
              </a:rPr>
              <a:t> et al., 2021</a:t>
            </a:r>
            <a:endParaRPr lang="it-IT" altLang="it-IT" sz="1500" i="1" dirty="0">
              <a:latin typeface="Calibri" panose="020F0502020204030204" pitchFamily="34" charset="0"/>
              <a:cs typeface="Calibri" panose="020F0502020204030204" pitchFamily="34" charset="0"/>
            </a:endParaRPr>
          </a:p>
          <a:p>
            <a:pPr marR="0" lvl="0" algn="l" defTabSz="914400" rtl="0" eaLnBrk="0" fontAlgn="base" latinLnBrk="0" hangingPunct="0">
              <a:lnSpc>
                <a:spcPct val="150000"/>
              </a:lnSpc>
              <a:spcBef>
                <a:spcPct val="0"/>
              </a:spcBef>
              <a:spcAft>
                <a:spcPct val="0"/>
              </a:spcAft>
              <a:buClrTx/>
              <a:buSzTx/>
              <a:tabLst/>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Pazienti con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elevato stigma internalizzato </a:t>
            </a: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riportano:</a:t>
            </a:r>
          </a:p>
          <a:p>
            <a:pPr marL="742950" lvl="1" indent="-285750" eaLnBrk="0" fontAlgn="base" hangingPunct="0">
              <a:lnSpc>
                <a:spcPct val="150000"/>
              </a:lnSpc>
              <a:spcBef>
                <a:spcPct val="0"/>
              </a:spcBef>
              <a:spcAft>
                <a:spcPct val="0"/>
              </a:spcAft>
              <a:buFont typeface="Arial" panose="020B0604020202020204" pitchFamily="34" charset="0"/>
              <a:buChar char="•"/>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minore soddisfazione corporea</a:t>
            </a:r>
          </a:p>
          <a:p>
            <a:pPr marL="742950" lvl="1" indent="-285750" eaLnBrk="0" fontAlgn="base" hangingPunct="0">
              <a:lnSpc>
                <a:spcPct val="150000"/>
              </a:lnSpc>
              <a:spcBef>
                <a:spcPct val="0"/>
              </a:spcBef>
              <a:spcAft>
                <a:spcPct val="0"/>
              </a:spcAft>
              <a:buFont typeface="Arial" panose="020B0604020202020204" pitchFamily="34" charset="0"/>
              <a:buChar char="•"/>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peggior funzionamento sociale</a:t>
            </a:r>
          </a:p>
          <a:p>
            <a:pPr marL="742950" lvl="1" indent="-285750" eaLnBrk="0" fontAlgn="base" hangingPunct="0">
              <a:lnSpc>
                <a:spcPct val="150000"/>
              </a:lnSpc>
              <a:spcBef>
                <a:spcPct val="0"/>
              </a:spcBef>
              <a:spcAft>
                <a:spcPct val="0"/>
              </a:spcAft>
              <a:buFont typeface="Arial" panose="020B0604020202020204" pitchFamily="34" charset="0"/>
              <a:buChar char="•"/>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maggiore distress psicologico</a:t>
            </a:r>
            <a:endParaRPr lang="it-IT" altLang="it-IT" sz="1700" b="1" i="1" dirty="0">
              <a:solidFill>
                <a:srgbClr val="000000"/>
              </a:solidFill>
              <a:latin typeface="Calibri" panose="020F0502020204030204" pitchFamily="34" charset="0"/>
              <a:cs typeface="Calibri" panose="020F0502020204030204" pitchFamily="34" charset="0"/>
            </a:endParaRPr>
          </a:p>
          <a:p>
            <a:pPr lvl="1" algn="r" eaLnBrk="0" fontAlgn="base" hangingPunct="0">
              <a:lnSpc>
                <a:spcPct val="150000"/>
              </a:lnSpc>
              <a:spcBef>
                <a:spcPct val="0"/>
              </a:spcBef>
              <a:spcAft>
                <a:spcPct val="0"/>
              </a:spcAft>
            </a:pPr>
            <a:r>
              <a:rPr lang="it-IT" altLang="it-IT" sz="1500" b="1" i="1" dirty="0">
                <a:solidFill>
                  <a:srgbClr val="000000"/>
                </a:solidFill>
                <a:latin typeface="Calibri" panose="020F0502020204030204" pitchFamily="34" charset="0"/>
                <a:cs typeface="Calibri" panose="020F0502020204030204" pitchFamily="34" charset="0"/>
              </a:rPr>
              <a:t>van Hout et al., 2009</a:t>
            </a:r>
            <a:r>
              <a:rPr lang="it-IT" altLang="it-IT" sz="1500" dirty="0">
                <a:solidFill>
                  <a:srgbClr val="000000"/>
                </a:solidFill>
                <a:latin typeface="Calibri" panose="020F0502020204030204" pitchFamily="34" charset="0"/>
                <a:cs typeface="Calibri" panose="020F0502020204030204" pitchFamily="34" charset="0"/>
              </a:rPr>
              <a:t>; </a:t>
            </a:r>
            <a:r>
              <a:rPr kumimoji="0" lang="it-IT" altLang="it-IT" sz="1500" b="1" i="1"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Kolotkin</a:t>
            </a:r>
            <a:r>
              <a:rPr kumimoji="0" lang="it-IT" altLang="it-IT" sz="1500" b="1"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 et al., 2016</a:t>
            </a:r>
          </a:p>
        </p:txBody>
      </p:sp>
      <p:sp>
        <p:nvSpPr>
          <p:cNvPr id="13" name="Rectangle 6">
            <a:extLst>
              <a:ext uri="{FF2B5EF4-FFF2-40B4-BE49-F238E27FC236}">
                <a16:creationId xmlns:a16="http://schemas.microsoft.com/office/drawing/2014/main" id="{639FAF22-D0BF-2577-F1F8-68152BFC18AA}"/>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2106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53A76-603D-35EF-DD8E-B99A47B20359}"/>
            </a:ext>
          </a:extLst>
        </p:cNvPr>
        <p:cNvGrpSpPr/>
        <p:nvPr/>
      </p:nvGrpSpPr>
      <p:grpSpPr>
        <a:xfrm>
          <a:off x="0" y="0"/>
          <a:ext cx="0" cy="0"/>
          <a:chOff x="0" y="0"/>
          <a:chExt cx="0" cy="0"/>
        </a:xfrm>
      </p:grpSpPr>
      <p:sp>
        <p:nvSpPr>
          <p:cNvPr id="3" name="Titolo 1">
            <a:extLst>
              <a:ext uri="{FF2B5EF4-FFF2-40B4-BE49-F238E27FC236}">
                <a16:creationId xmlns:a16="http://schemas.microsoft.com/office/drawing/2014/main" id="{A2E4B996-135C-7435-B628-C7A96833DA5D}"/>
              </a:ext>
            </a:extLst>
          </p:cNvPr>
          <p:cNvSpPr txBox="1">
            <a:spLocks/>
          </p:cNvSpPr>
          <p:nvPr/>
        </p:nvSpPr>
        <p:spPr>
          <a:xfrm>
            <a:off x="0" y="407375"/>
            <a:ext cx="12192000" cy="823416"/>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lvl="0" algn="ctr" eaLnBrk="0" fontAlgn="base" hangingPunct="0">
              <a:lnSpc>
                <a:spcPct val="100000"/>
              </a:lnSpc>
              <a:spcAft>
                <a:spcPct val="0"/>
              </a:spcAft>
            </a:pPr>
            <a:r>
              <a:rPr lang="it-IT" altLang="it-IT" sz="3500" dirty="0">
                <a:solidFill>
                  <a:srgbClr val="374D81"/>
                </a:solidFill>
                <a:latin typeface="Calibri" panose="020F0502020204030204" pitchFamily="34" charset="0"/>
                <a:cs typeface="Calibri" panose="020F0502020204030204" pitchFamily="34" charset="0"/>
              </a:rPr>
              <a:t>Qualità di vita e insoddisfazione corporea dopo chirurgia bariatrica </a:t>
            </a:r>
          </a:p>
        </p:txBody>
      </p:sp>
      <p:sp>
        <p:nvSpPr>
          <p:cNvPr id="8" name="Rectangle 4">
            <a:extLst>
              <a:ext uri="{FF2B5EF4-FFF2-40B4-BE49-F238E27FC236}">
                <a16:creationId xmlns:a16="http://schemas.microsoft.com/office/drawing/2014/main" id="{7CAA5774-EC08-8384-C9D0-2C2AE8DD1B12}"/>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BACC7579-404C-2B77-E22C-FDB796F8111B}"/>
              </a:ext>
            </a:extLst>
          </p:cNvPr>
          <p:cNvSpPr>
            <a:spLocks noChangeArrowheads="1"/>
          </p:cNvSpPr>
          <p:nvPr/>
        </p:nvSpPr>
        <p:spPr bwMode="auto">
          <a:xfrm>
            <a:off x="700089" y="1511497"/>
            <a:ext cx="10787062" cy="4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L’</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eccesso di pelle</a:t>
            </a: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causato </a:t>
            </a:r>
            <a:r>
              <a:rPr lang="it-IT" altLang="it-IT" sz="1700" dirty="0">
                <a:solidFill>
                  <a:srgbClr val="000000"/>
                </a:solidFill>
                <a:latin typeface="Calibri" panose="020F0502020204030204" pitchFamily="34" charset="0"/>
                <a:cs typeface="Calibri" panose="020F0502020204030204" pitchFamily="34" charset="0"/>
              </a:rPr>
              <a:t>dalla perdita di peso </a:t>
            </a: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gioca un ruolo nel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mantenimento di una bassa qualità di vita:</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È una fonte significativa di stigma secondario,</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Può mantenere la percezione di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“corpo anormale”.</a:t>
            </a:r>
            <a:br>
              <a:rPr kumimoji="0" lang="it-IT" altLang="it-IT"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br>
            <a:endPar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R="0" lvl="0" algn="l" defTabSz="914400" rtl="0" eaLnBrk="0" fontAlgn="base" latinLnBrk="0" hangingPunct="0">
              <a:lnSpc>
                <a:spcPct val="150000"/>
              </a:lnSpc>
              <a:spcBef>
                <a:spcPct val="0"/>
              </a:spcBef>
              <a:spcAft>
                <a:spcPct val="0"/>
              </a:spcAft>
              <a:buClrTx/>
              <a:buSzTx/>
              <a:tabLst/>
            </a:pPr>
            <a:r>
              <a:rPr kumimoji="0" lang="it-IT" altLang="it-IT"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Si associata a:</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it-IT" altLang="it-IT"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evitamento sessuale</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it-IT" altLang="it-IT"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vergogna corporea</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it-IT" altLang="it-IT"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ridotta autostima</a:t>
            </a:r>
            <a:endParaRPr lang="it-IT" altLang="it-IT" dirty="0">
              <a:solidFill>
                <a:srgbClr val="000000"/>
              </a:solidFill>
              <a:latin typeface="Calibri" panose="020F0502020204030204" pitchFamily="34" charset="0"/>
              <a:cs typeface="Calibri" panose="020F0502020204030204" pitchFamily="34" charset="0"/>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kumimoji="0" lang="it-IT" altLang="it-IT" sz="1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La chirurgia plastica post-bariatrica migliora significativamente questi aspetti, tuttavia non elimina lo stigma interiorizzato se non trattato psicologicamente.	</a:t>
            </a:r>
            <a:r>
              <a:rPr kumimoji="0" lang="it-IT" altLang="it-IT"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p>
          <a:p>
            <a:pPr marL="0" marR="0" lvl="0" indent="0" algn="r" defTabSz="914400" rtl="0" eaLnBrk="0" fontAlgn="base" latinLnBrk="0" hangingPunct="0">
              <a:lnSpc>
                <a:spcPct val="150000"/>
              </a:lnSpc>
              <a:spcBef>
                <a:spcPct val="0"/>
              </a:spcBef>
              <a:spcAft>
                <a:spcPct val="0"/>
              </a:spcAft>
              <a:buClrTx/>
              <a:buSzTx/>
              <a:buFontTx/>
              <a:buNone/>
              <a:tabLst/>
            </a:pPr>
            <a:r>
              <a:rPr kumimoji="0" lang="it-IT" altLang="it-IT"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it-IT" altLang="it-IT" sz="1500" b="1"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Song et al., 2006; </a:t>
            </a:r>
            <a:r>
              <a:rPr kumimoji="0" lang="it-IT" altLang="it-IT" sz="1500" b="1" i="1"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Sarwer</a:t>
            </a:r>
            <a:r>
              <a:rPr kumimoji="0" lang="it-IT" altLang="it-IT" sz="1500" b="1"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 et al., 2014</a:t>
            </a:r>
            <a:endParaRPr kumimoji="0" lang="it-IT" altLang="it-IT" sz="1500" b="1" i="1"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3997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ACEAA-1D6F-6DE9-5611-9B1AD8A72D6F}"/>
            </a:ext>
          </a:extLst>
        </p:cNvPr>
        <p:cNvGrpSpPr/>
        <p:nvPr/>
      </p:nvGrpSpPr>
      <p:grpSpPr>
        <a:xfrm>
          <a:off x="0" y="0"/>
          <a:ext cx="0" cy="0"/>
          <a:chOff x="0" y="0"/>
          <a:chExt cx="0" cy="0"/>
        </a:xfrm>
      </p:grpSpPr>
      <p:sp>
        <p:nvSpPr>
          <p:cNvPr id="3" name="Titolo 1">
            <a:extLst>
              <a:ext uri="{FF2B5EF4-FFF2-40B4-BE49-F238E27FC236}">
                <a16:creationId xmlns:a16="http://schemas.microsoft.com/office/drawing/2014/main" id="{A4AC4721-7ACD-CA2B-62BD-71940D796441}"/>
              </a:ext>
            </a:extLst>
          </p:cNvPr>
          <p:cNvSpPr txBox="1">
            <a:spLocks/>
          </p:cNvSpPr>
          <p:nvPr/>
        </p:nvSpPr>
        <p:spPr>
          <a:xfrm>
            <a:off x="1097280" y="407375"/>
            <a:ext cx="10058400" cy="823416"/>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eaLnBrk="0" fontAlgn="base" hangingPunct="0">
              <a:lnSpc>
                <a:spcPct val="100000"/>
              </a:lnSpc>
              <a:spcAft>
                <a:spcPct val="0"/>
              </a:spcAft>
            </a:pPr>
            <a:r>
              <a:rPr lang="it-IT" altLang="it-IT" sz="3500" dirty="0">
                <a:solidFill>
                  <a:srgbClr val="374D81"/>
                </a:solidFill>
                <a:latin typeface="Calibri" panose="020F0502020204030204" pitchFamily="34" charset="0"/>
                <a:cs typeface="Calibri" panose="020F0502020204030204" pitchFamily="34" charset="0"/>
              </a:rPr>
              <a:t>Stigma dopo perdita di peso farmacologica</a:t>
            </a:r>
          </a:p>
          <a:p>
            <a:pPr lvl="0" algn="ctr" eaLnBrk="0" fontAlgn="base" hangingPunct="0">
              <a:lnSpc>
                <a:spcPct val="100000"/>
              </a:lnSpc>
              <a:spcAft>
                <a:spcPct val="0"/>
              </a:spcAft>
            </a:pPr>
            <a:endParaRPr lang="it-IT" altLang="it-IT" sz="3500" dirty="0">
              <a:solidFill>
                <a:srgbClr val="374D81"/>
              </a:solidFill>
              <a:latin typeface="Calibri" panose="020F0502020204030204" pitchFamily="34" charset="0"/>
              <a:cs typeface="Calibri" panose="020F0502020204030204" pitchFamily="34" charset="0"/>
            </a:endParaRPr>
          </a:p>
        </p:txBody>
      </p:sp>
      <p:sp>
        <p:nvSpPr>
          <p:cNvPr id="8" name="Rectangle 4">
            <a:extLst>
              <a:ext uri="{FF2B5EF4-FFF2-40B4-BE49-F238E27FC236}">
                <a16:creationId xmlns:a16="http://schemas.microsoft.com/office/drawing/2014/main" id="{B3AAB1BD-E679-37BA-1ACB-9950E6A9A493}"/>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66C8F7C3-4BF3-7AA0-3F8A-C41D0B4A1660}"/>
              </a:ext>
            </a:extLst>
          </p:cNvPr>
          <p:cNvSpPr>
            <a:spLocks noChangeArrowheads="1"/>
          </p:cNvSpPr>
          <p:nvPr/>
        </p:nvSpPr>
        <p:spPr bwMode="auto">
          <a:xfrm>
            <a:off x="414339" y="1138491"/>
            <a:ext cx="11358562" cy="55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285750" lvl="0"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L’introduzione dei farmaci GLP-1 RA e terapie combinate ha avuto un impatto dirompente a livello mediatico, sia in positivo:</a:t>
            </a: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L’obesità vista come malattia biologica,</a:t>
            </a:r>
            <a:endParaRPr lang="it-IT" altLang="it-IT" sz="1700" dirty="0">
              <a:latin typeface="Calibri" panose="020F0502020204030204" pitchFamily="34" charset="0"/>
              <a:cs typeface="Calibri" panose="020F0502020204030204" pitchFamily="34" charset="0"/>
            </a:endParaRPr>
          </a:p>
          <a:p>
            <a:pPr marL="285750" lvl="0" indent="-285750" eaLnBrk="0" fontAlgn="base" hangingPunct="0">
              <a:lnSpc>
                <a:spcPct val="150000"/>
              </a:lnSpc>
              <a:spcBef>
                <a:spcPct val="0"/>
              </a:spcBef>
              <a:spcAft>
                <a:spcPct val="0"/>
              </a:spcAft>
              <a:buFont typeface="Arial" panose="020B0604020202020204" pitchFamily="34" charset="0"/>
              <a:buChar char="•"/>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Che in negativo:</a:t>
            </a: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I farmaci sono per i pazienti con diabete:  «loro si che ne hanno veramente bisogno.» (es. storia dell’</a:t>
            </a:r>
            <a:r>
              <a:rPr lang="it-IT" altLang="it-IT" sz="1700" dirty="0" err="1">
                <a:solidFill>
                  <a:srgbClr val="000000"/>
                </a:solidFill>
                <a:latin typeface="Calibri" panose="020F0502020204030204" pitchFamily="34" charset="0"/>
                <a:cs typeface="Calibri" panose="020F0502020204030204" pitchFamily="34" charset="0"/>
              </a:rPr>
              <a:t>Ozempic</a:t>
            </a:r>
            <a:r>
              <a:rPr lang="it-IT" altLang="it-IT" sz="1700" dirty="0">
                <a:solidFill>
                  <a:srgbClr val="000000"/>
                </a:solidFill>
                <a:latin typeface="Calibri" panose="020F0502020204030204" pitchFamily="34" charset="0"/>
                <a:cs typeface="Calibri" panose="020F0502020204030204" pitchFamily="34" charset="0"/>
              </a:rPr>
              <a:t>),</a:t>
            </a: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Discriminazione: l’accesso non equo ai farmaci a causa del loro costo.</a:t>
            </a:r>
            <a:endPar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lvl="0" indent="-285750" eaLnBrk="0" fontAlgn="base" hangingPunct="0">
              <a:lnSpc>
                <a:spcPct val="150000"/>
              </a:lnSpc>
              <a:spcBef>
                <a:spcPct val="0"/>
              </a:spcBef>
              <a:spcAft>
                <a:spcPct val="0"/>
              </a:spcAft>
              <a:buFont typeface="Arial" panose="020B0604020202020204" pitchFamily="34" charset="0"/>
              <a:buChar char="•"/>
            </a:pPr>
            <a:endParaRPr kumimoji="0" lang="it-IT" altLang="it-IT" sz="10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lvl="0"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In questo contesto emergono nuove forme di stigma e giudizi da parte di familiari, amici e professionisti sanitari:</a:t>
            </a: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“Hai barato”,</a:t>
            </a: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“Non e merito tuo, è merito del farmaco”.</a:t>
            </a:r>
          </a:p>
          <a:p>
            <a:pPr lvl="0" eaLnBrk="0" fontAlgn="base" hangingPunct="0">
              <a:lnSpc>
                <a:spcPct val="150000"/>
              </a:lnSpc>
              <a:spcBef>
                <a:spcPct val="0"/>
              </a:spcBef>
              <a:spcAft>
                <a:spcPct val="0"/>
              </a:spcAft>
            </a:pPr>
            <a:endParaRPr lang="it-IT" altLang="it-IT" sz="1000" dirty="0">
              <a:solidFill>
                <a:srgbClr val="000000"/>
              </a:solidFill>
              <a:latin typeface="Calibri" panose="020F0502020204030204" pitchFamily="34" charset="0"/>
              <a:cs typeface="Calibri" panose="020F0502020204030204" pitchFamily="34" charset="0"/>
            </a:endParaRPr>
          </a:p>
          <a:p>
            <a:pPr marL="285750" indent="-285750" eaLnBrk="0" fontAlgn="base" hangingPunct="0">
              <a:lnSpc>
                <a:spcPct val="150000"/>
              </a:lnSpc>
              <a:spcBef>
                <a:spcPct val="0"/>
              </a:spcBef>
              <a:spcAft>
                <a:spcPct val="0"/>
              </a:spcAft>
              <a:buFont typeface="Arial" panose="020B0604020202020204" pitchFamily="34" charset="0"/>
              <a:buChar char="•"/>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Questi messaggi minano l’autoefficacia e il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senso di </a:t>
            </a:r>
            <a:r>
              <a:rPr kumimoji="0" lang="it-IT" altLang="it-IT" sz="1700" b="1"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agency, </a:t>
            </a:r>
            <a:r>
              <a:rPr kumimoji="0" lang="it-IT" altLang="it-IT" sz="1700" u="none" strike="noStrike" cap="none" normalizeH="0" baseline="0" dirty="0">
                <a:ln>
                  <a:noFill/>
                </a:ln>
                <a:solidFill>
                  <a:srgbClr val="000000"/>
                </a:solidFill>
                <a:effectLst/>
                <a:latin typeface="Calibri" panose="020F0502020204030204" pitchFamily="34" charset="0"/>
                <a:cs typeface="Calibri" panose="020F0502020204030204" pitchFamily="34" charset="0"/>
              </a:rPr>
              <a:t>generanno</a:t>
            </a:r>
            <a:r>
              <a:rPr kumimoji="0" lang="it-IT" altLang="it-IT" sz="1700" b="1"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it-IT" altLang="it-IT" sz="1700" b="1" u="none" strike="noStrike" cap="none" normalizeH="0" baseline="0" dirty="0">
                <a:ln>
                  <a:noFill/>
                </a:ln>
                <a:solidFill>
                  <a:srgbClr val="000000"/>
                </a:solidFill>
                <a:effectLst/>
                <a:latin typeface="Calibri" panose="020F0502020204030204" pitchFamily="34" charset="0"/>
                <a:cs typeface="Calibri" panose="020F0502020204030204" pitchFamily="34" charset="0"/>
              </a:rPr>
              <a:t>vergogna ed imbarazzo per l’uso dei farmaci con rischio di drop-out.</a:t>
            </a:r>
            <a:endParaRPr lang="it-IT" altLang="it-IT" sz="1000" dirty="0">
              <a:solidFill>
                <a:srgbClr val="000000"/>
              </a:solidFill>
              <a:latin typeface="Calibri" panose="020F0502020204030204" pitchFamily="34" charset="0"/>
              <a:cs typeface="Calibri" panose="020F0502020204030204" pitchFamily="34" charset="0"/>
            </a:endParaRPr>
          </a:p>
          <a:p>
            <a:pPr marL="285750"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Recentemente è stato sottolinea che lo stigma associato alla farmacoterapia è </a:t>
            </a:r>
            <a:r>
              <a:rPr lang="it-IT" altLang="it-IT" sz="1700" b="1" dirty="0">
                <a:solidFill>
                  <a:srgbClr val="000000"/>
                </a:solidFill>
                <a:latin typeface="Calibri" panose="020F0502020204030204" pitchFamily="34" charset="0"/>
                <a:cs typeface="Calibri" panose="020F0502020204030204" pitchFamily="34" charset="0"/>
              </a:rPr>
              <a:t>sovrapponibile a quello post-bariatrico</a:t>
            </a:r>
            <a:r>
              <a:rPr lang="it-IT" altLang="it-IT" sz="1700" dirty="0">
                <a:solidFill>
                  <a:srgbClr val="000000"/>
                </a:solidFill>
                <a:latin typeface="Calibri" panose="020F0502020204030204" pitchFamily="34" charset="0"/>
                <a:cs typeface="Calibri" panose="020F0502020204030204" pitchFamily="34" charset="0"/>
              </a:rPr>
              <a:t> in termini di impatto psicologico, soprattutto se la perdita di peso è rapida .</a:t>
            </a:r>
            <a:endParaRPr kumimoji="0" lang="it-IT" altLang="it-IT" sz="1700" b="1" i="1"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lvl="0" algn="r" eaLnBrk="0" fontAlgn="base" hangingPunct="0">
              <a:lnSpc>
                <a:spcPct val="150000"/>
              </a:lnSpc>
              <a:spcBef>
                <a:spcPct val="0"/>
              </a:spcBef>
              <a:spcAft>
                <a:spcPct val="0"/>
              </a:spcAft>
            </a:pPr>
            <a:r>
              <a:rPr kumimoji="0" lang="it-IT" altLang="it-IT" sz="1500" b="1" i="1" u="none" strike="noStrike" cap="none" normalizeH="0" baseline="0" dirty="0">
                <a:ln>
                  <a:noFill/>
                </a:ln>
                <a:solidFill>
                  <a:srgbClr val="000000"/>
                </a:solidFill>
                <a:effectLst/>
                <a:latin typeface="Calibri" panose="020F0502020204030204" pitchFamily="34" charset="0"/>
                <a:cs typeface="Calibri" panose="020F0502020204030204" pitchFamily="34" charset="0"/>
              </a:rPr>
              <a:t>Lewis et al., 2021; </a:t>
            </a:r>
            <a:r>
              <a:rPr lang="it-IT" altLang="it-IT" sz="1600" b="1" i="1" dirty="0" err="1">
                <a:solidFill>
                  <a:srgbClr val="000000"/>
                </a:solidFill>
                <a:latin typeface="Calibri" panose="020F0502020204030204" pitchFamily="34" charset="0"/>
                <a:cs typeface="Calibri" panose="020F0502020204030204" pitchFamily="34" charset="0"/>
              </a:rPr>
              <a:t>Puhl</a:t>
            </a:r>
            <a:r>
              <a:rPr lang="it-IT" altLang="it-IT" sz="1600" b="1" i="1" dirty="0">
                <a:solidFill>
                  <a:srgbClr val="000000"/>
                </a:solidFill>
                <a:latin typeface="Calibri" panose="020F0502020204030204" pitchFamily="34" charset="0"/>
                <a:cs typeface="Calibri" panose="020F0502020204030204" pitchFamily="34" charset="0"/>
              </a:rPr>
              <a:t> &amp; </a:t>
            </a:r>
            <a:r>
              <a:rPr lang="it-IT" altLang="it-IT" sz="1600" b="1" i="1" dirty="0" err="1">
                <a:solidFill>
                  <a:srgbClr val="000000"/>
                </a:solidFill>
                <a:latin typeface="Calibri" panose="020F0502020204030204" pitchFamily="34" charset="0"/>
                <a:cs typeface="Calibri" panose="020F0502020204030204" pitchFamily="34" charset="0"/>
              </a:rPr>
              <a:t>Himmelstein</a:t>
            </a:r>
            <a:r>
              <a:rPr lang="it-IT" altLang="it-IT" sz="1600" b="1" i="1" dirty="0">
                <a:solidFill>
                  <a:srgbClr val="000000"/>
                </a:solidFill>
                <a:latin typeface="Calibri" panose="020F0502020204030204" pitchFamily="34" charset="0"/>
                <a:cs typeface="Calibri" panose="020F0502020204030204" pitchFamily="34" charset="0"/>
              </a:rPr>
              <a:t>, 2023; </a:t>
            </a:r>
            <a:r>
              <a:rPr lang="it-IT" altLang="it-IT" sz="1600" b="1" i="1" dirty="0" err="1">
                <a:solidFill>
                  <a:srgbClr val="000000"/>
                </a:solidFill>
                <a:latin typeface="Calibri" panose="020F0502020204030204" pitchFamily="34" charset="0"/>
                <a:cs typeface="Calibri" panose="020F0502020204030204" pitchFamily="34" charset="0"/>
              </a:rPr>
              <a:t>Plenn</a:t>
            </a:r>
            <a:r>
              <a:rPr lang="it-IT" altLang="it-IT" sz="1600" b="1" i="1" dirty="0">
                <a:solidFill>
                  <a:srgbClr val="000000"/>
                </a:solidFill>
                <a:latin typeface="Calibri" panose="020F0502020204030204" pitchFamily="34" charset="0"/>
                <a:cs typeface="Calibri" panose="020F0502020204030204" pitchFamily="34" charset="0"/>
              </a:rPr>
              <a:t> et al., 2025</a:t>
            </a:r>
            <a:endParaRPr kumimoji="0" lang="it-IT" altLang="it-IT" sz="1500" b="1" i="1"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7457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AABCFE94-B364-206B-50FB-6CD6D9417808}"/>
              </a:ext>
            </a:extLst>
          </p:cNvPr>
          <p:cNvSpPr txBox="1">
            <a:spLocks/>
          </p:cNvSpPr>
          <p:nvPr/>
        </p:nvSpPr>
        <p:spPr>
          <a:xfrm>
            <a:off x="1097280" y="286604"/>
            <a:ext cx="10058400" cy="823416"/>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3500" dirty="0">
                <a:solidFill>
                  <a:srgbClr val="374D81"/>
                </a:solidFill>
                <a:latin typeface="Calibri" panose="020F0502020204030204" pitchFamily="34" charset="0"/>
                <a:cs typeface="Calibri" panose="020F0502020204030204" pitchFamily="34" charset="0"/>
              </a:rPr>
              <a:t>L’Obesità come malattia cronica </a:t>
            </a:r>
          </a:p>
        </p:txBody>
      </p:sp>
      <p:sp>
        <p:nvSpPr>
          <p:cNvPr id="5" name="CasellaDiTesto 4">
            <a:extLst>
              <a:ext uri="{FF2B5EF4-FFF2-40B4-BE49-F238E27FC236}">
                <a16:creationId xmlns:a16="http://schemas.microsoft.com/office/drawing/2014/main" id="{035A5954-59BA-FF32-3756-9E596387DB36}"/>
              </a:ext>
            </a:extLst>
          </p:cNvPr>
          <p:cNvSpPr txBox="1"/>
          <p:nvPr/>
        </p:nvSpPr>
        <p:spPr>
          <a:xfrm>
            <a:off x="888526" y="1134190"/>
            <a:ext cx="10734067" cy="554562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sz="1700" dirty="0"/>
              <a:t>L</a:t>
            </a:r>
            <a:r>
              <a:rPr lang="it-IT" sz="1700" b="1" dirty="0"/>
              <a:t>’obesità </a:t>
            </a:r>
            <a:r>
              <a:rPr lang="it-IT" sz="1700" dirty="0"/>
              <a:t>è definita come una malattia multifattoriale, cronica, recidivante ed ingravescente, che può affliggere chi ne soffre per tutta la vita.</a:t>
            </a:r>
          </a:p>
          <a:p>
            <a:pPr marL="285750" indent="-285750">
              <a:lnSpc>
                <a:spcPct val="150000"/>
              </a:lnSpc>
              <a:buFont typeface="Arial" panose="020B0604020202020204" pitchFamily="34" charset="0"/>
              <a:buChar char="•"/>
            </a:pPr>
            <a:endParaRPr lang="it-IT" sz="1700" dirty="0"/>
          </a:p>
          <a:p>
            <a:pPr marL="285750" indent="-285750">
              <a:lnSpc>
                <a:spcPct val="150000"/>
              </a:lnSpc>
              <a:buFont typeface="Arial" panose="020B0604020202020204" pitchFamily="34" charset="0"/>
              <a:buChar char="•"/>
            </a:pPr>
            <a:r>
              <a:rPr lang="it-IT" sz="1700" dirty="0"/>
              <a:t>È il risultato dell’i</a:t>
            </a:r>
            <a:r>
              <a:rPr lang="it-IT" sz="1700" b="1" dirty="0"/>
              <a:t>nterazione</a:t>
            </a:r>
            <a:r>
              <a:rPr lang="it-IT" sz="1700" dirty="0"/>
              <a:t> tra </a:t>
            </a:r>
            <a:r>
              <a:rPr lang="it-IT" sz="1700" b="1" dirty="0"/>
              <a:t>caratteristiche genetiche </a:t>
            </a:r>
            <a:r>
              <a:rPr lang="it-IT" sz="1700" dirty="0"/>
              <a:t>individuali e </a:t>
            </a:r>
            <a:r>
              <a:rPr lang="it-IT" sz="1700" b="1" dirty="0"/>
              <a:t>ambiente «</a:t>
            </a:r>
            <a:r>
              <a:rPr lang="it-IT" sz="1700" b="1" dirty="0" err="1"/>
              <a:t>obesogenico</a:t>
            </a:r>
            <a:r>
              <a:rPr lang="it-IT" sz="1700" b="1" dirty="0"/>
              <a:t>»</a:t>
            </a:r>
            <a:r>
              <a:rPr lang="it-IT" sz="1700" dirty="0"/>
              <a:t>.</a:t>
            </a:r>
          </a:p>
          <a:p>
            <a:pPr marL="285750" indent="-285750">
              <a:lnSpc>
                <a:spcPct val="150000"/>
              </a:lnSpc>
              <a:buFont typeface="Arial" panose="020B0604020202020204" pitchFamily="34" charset="0"/>
              <a:buChar char="•"/>
            </a:pPr>
            <a:endParaRPr lang="it-IT" sz="1700" dirty="0"/>
          </a:p>
          <a:p>
            <a:pPr marL="285750" indent="-285750">
              <a:lnSpc>
                <a:spcPct val="150000"/>
              </a:lnSpc>
              <a:buFont typeface="Arial" panose="020B0604020202020204" pitchFamily="34" charset="0"/>
              <a:buChar char="•"/>
            </a:pPr>
            <a:endParaRPr lang="it-IT" sz="1700" dirty="0"/>
          </a:p>
          <a:p>
            <a:pPr marL="285750" indent="-285750">
              <a:lnSpc>
                <a:spcPct val="150000"/>
              </a:lnSpc>
              <a:buFont typeface="Arial" panose="020B0604020202020204" pitchFamily="34" charset="0"/>
              <a:buChar char="•"/>
            </a:pPr>
            <a:endParaRPr lang="it-IT" sz="1700" dirty="0"/>
          </a:p>
          <a:p>
            <a:pPr marL="285750" indent="-285750">
              <a:lnSpc>
                <a:spcPct val="150000"/>
              </a:lnSpc>
              <a:buFont typeface="Arial" panose="020B0604020202020204" pitchFamily="34" charset="0"/>
              <a:buChar char="•"/>
            </a:pPr>
            <a:endParaRPr lang="it-IT" sz="1700" dirty="0"/>
          </a:p>
          <a:p>
            <a:pPr>
              <a:lnSpc>
                <a:spcPct val="150000"/>
              </a:lnSpc>
            </a:pPr>
            <a:endParaRPr lang="it-IT" sz="1700" dirty="0"/>
          </a:p>
          <a:p>
            <a:pPr marL="285750" indent="-285750">
              <a:lnSpc>
                <a:spcPct val="150000"/>
              </a:lnSpc>
              <a:buFont typeface="Arial" panose="020B0604020202020204" pitchFamily="34" charset="0"/>
              <a:buChar char="•"/>
            </a:pPr>
            <a:endParaRPr lang="it-IT" sz="1700" dirty="0"/>
          </a:p>
          <a:p>
            <a:pPr marL="285750" indent="-285750">
              <a:lnSpc>
                <a:spcPct val="150000"/>
              </a:lnSpc>
              <a:buFont typeface="Arial" panose="020B0604020202020204" pitchFamily="34" charset="0"/>
              <a:buChar char="•"/>
            </a:pPr>
            <a:endParaRPr lang="it-IT" sz="1700" dirty="0"/>
          </a:p>
          <a:p>
            <a:pPr marL="285750" indent="-285750">
              <a:lnSpc>
                <a:spcPct val="150000"/>
              </a:lnSpc>
              <a:buFont typeface="Arial" panose="020B0604020202020204" pitchFamily="34" charset="0"/>
              <a:buChar char="•"/>
            </a:pPr>
            <a:r>
              <a:rPr lang="it-IT" sz="1700" dirty="0"/>
              <a:t>L’</a:t>
            </a:r>
            <a:r>
              <a:rPr lang="it-IT" sz="1700" b="1" dirty="0"/>
              <a:t>OMS</a:t>
            </a:r>
            <a:r>
              <a:rPr lang="it-IT" sz="1700" dirty="0"/>
              <a:t> (2022) considera l’obesità una epidemia globale data la sua morbilità e mortalità e rappresenta uno dei principali problemi di salute pubblica al mondo. </a:t>
            </a:r>
          </a:p>
          <a:p>
            <a:pPr>
              <a:lnSpc>
                <a:spcPct val="150000"/>
              </a:lnSpc>
            </a:pPr>
            <a:endParaRPr lang="it-IT" sz="1700" dirty="0">
              <a:latin typeface="Calibri" panose="020F0502020204030204" pitchFamily="34" charset="0"/>
              <a:cs typeface="Calibri" panose="020F0502020204030204" pitchFamily="34" charset="0"/>
            </a:endParaRPr>
          </a:p>
        </p:txBody>
      </p:sp>
      <p:pic>
        <p:nvPicPr>
          <p:cNvPr id="2" name="Immagine 1">
            <a:extLst>
              <a:ext uri="{FF2B5EF4-FFF2-40B4-BE49-F238E27FC236}">
                <a16:creationId xmlns:a16="http://schemas.microsoft.com/office/drawing/2014/main" id="{177A9606-5424-0967-AC63-230C3B5292EA}"/>
              </a:ext>
            </a:extLst>
          </p:cNvPr>
          <p:cNvPicPr>
            <a:picLocks noChangeAspect="1"/>
          </p:cNvPicPr>
          <p:nvPr/>
        </p:nvPicPr>
        <p:blipFill>
          <a:blip r:embed="rId3"/>
          <a:stretch>
            <a:fillRect/>
          </a:stretch>
        </p:blipFill>
        <p:spPr>
          <a:xfrm>
            <a:off x="3709032" y="3122092"/>
            <a:ext cx="3810518" cy="1982434"/>
          </a:xfrm>
          <a:prstGeom prst="rect">
            <a:avLst/>
          </a:prstGeom>
        </p:spPr>
      </p:pic>
      <p:sp>
        <p:nvSpPr>
          <p:cNvPr id="4" name="CasellaDiTesto 3">
            <a:extLst>
              <a:ext uri="{FF2B5EF4-FFF2-40B4-BE49-F238E27FC236}">
                <a16:creationId xmlns:a16="http://schemas.microsoft.com/office/drawing/2014/main" id="{1399EA60-7C5C-4560-1C42-B32ACACCB15A}"/>
              </a:ext>
            </a:extLst>
          </p:cNvPr>
          <p:cNvSpPr txBox="1"/>
          <p:nvPr/>
        </p:nvSpPr>
        <p:spPr>
          <a:xfrm>
            <a:off x="8215314" y="4462062"/>
            <a:ext cx="1853649" cy="323165"/>
          </a:xfrm>
          <a:prstGeom prst="rect">
            <a:avLst/>
          </a:prstGeom>
          <a:noFill/>
        </p:spPr>
        <p:txBody>
          <a:bodyPr wrap="none" rtlCol="0">
            <a:spAutoFit/>
          </a:bodyPr>
          <a:lstStyle/>
          <a:p>
            <a:r>
              <a:rPr lang="it-IT" sz="1500" b="1" i="1" dirty="0"/>
              <a:t>Johansen et al., 2025</a:t>
            </a:r>
          </a:p>
        </p:txBody>
      </p:sp>
    </p:spTree>
    <p:extLst>
      <p:ext uri="{BB962C8B-B14F-4D97-AF65-F5344CB8AC3E}">
        <p14:creationId xmlns:p14="http://schemas.microsoft.com/office/powerpoint/2010/main" val="1918217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ABBF5-8282-E61B-E6CF-972C9057556B}"/>
            </a:ext>
          </a:extLst>
        </p:cNvPr>
        <p:cNvGrpSpPr/>
        <p:nvPr/>
      </p:nvGrpSpPr>
      <p:grpSpPr>
        <a:xfrm>
          <a:off x="0" y="0"/>
          <a:ext cx="0" cy="0"/>
          <a:chOff x="0" y="0"/>
          <a:chExt cx="0" cy="0"/>
        </a:xfrm>
      </p:grpSpPr>
      <p:sp>
        <p:nvSpPr>
          <p:cNvPr id="3" name="Titolo 1">
            <a:extLst>
              <a:ext uri="{FF2B5EF4-FFF2-40B4-BE49-F238E27FC236}">
                <a16:creationId xmlns:a16="http://schemas.microsoft.com/office/drawing/2014/main" id="{7C978285-5770-14DD-1EEC-9F54B3A161F0}"/>
              </a:ext>
            </a:extLst>
          </p:cNvPr>
          <p:cNvSpPr txBox="1">
            <a:spLocks/>
          </p:cNvSpPr>
          <p:nvPr/>
        </p:nvSpPr>
        <p:spPr>
          <a:xfrm>
            <a:off x="1097280" y="407375"/>
            <a:ext cx="10058400" cy="823416"/>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eaLnBrk="0" fontAlgn="base" hangingPunct="0">
              <a:lnSpc>
                <a:spcPct val="100000"/>
              </a:lnSpc>
              <a:spcAft>
                <a:spcPct val="0"/>
              </a:spcAft>
            </a:pPr>
            <a:r>
              <a:rPr lang="it-IT" sz="3500" dirty="0">
                <a:solidFill>
                  <a:srgbClr val="374D81"/>
                </a:solidFill>
                <a:latin typeface="Calibri" panose="020F0502020204030204" pitchFamily="34" charset="0"/>
                <a:cs typeface="Calibri" panose="020F0502020204030204" pitchFamily="34" charset="0"/>
              </a:rPr>
              <a:t>Conclusioni</a:t>
            </a:r>
            <a:endParaRPr lang="it-IT" altLang="it-IT" sz="3500" dirty="0">
              <a:solidFill>
                <a:srgbClr val="374D81"/>
              </a:solidFill>
              <a:latin typeface="Calibri" panose="020F0502020204030204" pitchFamily="34" charset="0"/>
              <a:cs typeface="Calibri" panose="020F0502020204030204" pitchFamily="34" charset="0"/>
            </a:endParaRPr>
          </a:p>
          <a:p>
            <a:pPr lvl="0" algn="ctr" eaLnBrk="0" fontAlgn="base" hangingPunct="0">
              <a:lnSpc>
                <a:spcPct val="100000"/>
              </a:lnSpc>
              <a:spcAft>
                <a:spcPct val="0"/>
              </a:spcAft>
            </a:pPr>
            <a:endParaRPr lang="it-IT" altLang="it-IT" sz="3500" dirty="0">
              <a:solidFill>
                <a:srgbClr val="374D81"/>
              </a:solidFill>
              <a:latin typeface="Calibri" panose="020F0502020204030204" pitchFamily="34" charset="0"/>
              <a:cs typeface="Calibri" panose="020F0502020204030204" pitchFamily="34" charset="0"/>
            </a:endParaRPr>
          </a:p>
        </p:txBody>
      </p:sp>
      <p:sp>
        <p:nvSpPr>
          <p:cNvPr id="8" name="Rectangle 4">
            <a:extLst>
              <a:ext uri="{FF2B5EF4-FFF2-40B4-BE49-F238E27FC236}">
                <a16:creationId xmlns:a16="http://schemas.microsoft.com/office/drawing/2014/main" id="{4B1A9C15-D102-8C7F-7218-89ADF64C6FC1}"/>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04D86058-A5E3-C354-F926-26D78C500C19}"/>
              </a:ext>
            </a:extLst>
          </p:cNvPr>
          <p:cNvSpPr>
            <a:spLocks noChangeArrowheads="1"/>
          </p:cNvSpPr>
          <p:nvPr/>
        </p:nvSpPr>
        <p:spPr bwMode="auto">
          <a:xfrm>
            <a:off x="575064" y="960439"/>
            <a:ext cx="11041871" cy="529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285750"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Lo </a:t>
            </a:r>
            <a:r>
              <a:rPr lang="it-IT" altLang="it-IT" sz="1700" b="1" dirty="0">
                <a:solidFill>
                  <a:srgbClr val="000000"/>
                </a:solidFill>
                <a:latin typeface="Calibri" panose="020F0502020204030204" pitchFamily="34" charset="0"/>
                <a:cs typeface="Calibri" panose="020F0502020204030204" pitchFamily="34" charset="0"/>
              </a:rPr>
              <a:t>stigma è un determinante clinico dell’obesità</a:t>
            </a:r>
            <a:r>
              <a:rPr lang="it-IT" altLang="it-IT" sz="1700" dirty="0">
                <a:solidFill>
                  <a:srgbClr val="000000"/>
                </a:solidFill>
                <a:latin typeface="Calibri" panose="020F0502020204030204" pitchFamily="34" charset="0"/>
                <a:cs typeface="Calibri" panose="020F0502020204030204" pitchFamily="34" charset="0"/>
              </a:rPr>
              <a:t>, non solo sociale</a:t>
            </a:r>
            <a:r>
              <a:rPr lang="it-IT" altLang="it-IT" sz="1700" dirty="0">
                <a:latin typeface="Calibri" panose="020F0502020204030204" pitchFamily="34" charset="0"/>
                <a:cs typeface="Calibri" panose="020F0502020204030204" pitchFamily="34" charset="0"/>
              </a:rPr>
              <a:t> che agisce a vari livelli: </a:t>
            </a:r>
            <a:r>
              <a:rPr lang="it-IT" sz="1700" dirty="0">
                <a:latin typeface="Calibri" panose="020F0502020204030204" pitchFamily="34" charset="0"/>
                <a:cs typeface="Calibri" panose="020F0502020204030204" pitchFamily="34" charset="0"/>
              </a:rPr>
              <a:t>individuale, interpersonale e strutturale.</a:t>
            </a:r>
          </a:p>
          <a:p>
            <a:pPr marL="285750" indent="-285750" eaLnBrk="0" fontAlgn="base" hangingPunct="0">
              <a:lnSpc>
                <a:spcPct val="150000"/>
              </a:lnSpc>
              <a:spcBef>
                <a:spcPct val="0"/>
              </a:spcBef>
              <a:spcAft>
                <a:spcPct val="0"/>
              </a:spcAft>
              <a:buFont typeface="Arial" panose="020B0604020202020204" pitchFamily="34" charset="0"/>
              <a:buChar char="•"/>
            </a:pPr>
            <a:endParaRPr lang="it-IT" altLang="it-IT" sz="1700" b="1" i="1" dirty="0">
              <a:latin typeface="Calibri" panose="020F0502020204030204" pitchFamily="34" charset="0"/>
              <a:cs typeface="Calibri" panose="020F0502020204030204" pitchFamily="34" charset="0"/>
            </a:endParaRPr>
          </a:p>
          <a:p>
            <a:pPr marL="285750" indent="-285750" eaLnBrk="0" fontAlgn="base" hangingPunct="0">
              <a:lnSpc>
                <a:spcPct val="150000"/>
              </a:lnSpc>
              <a:spcBef>
                <a:spcPct val="0"/>
              </a:spcBef>
              <a:spcAft>
                <a:spcPct val="0"/>
              </a:spcAft>
              <a:buFont typeface="Arial" panose="020B0604020202020204" pitchFamily="34" charset="0"/>
              <a:buChar char="•"/>
            </a:pPr>
            <a:r>
              <a:rPr lang="it-IT" altLang="it-IT" sz="1700" b="1" dirty="0">
                <a:solidFill>
                  <a:srgbClr val="000000"/>
                </a:solidFill>
                <a:latin typeface="Calibri" panose="020F0502020204030204" pitchFamily="34" charset="0"/>
                <a:cs typeface="Calibri" panose="020F0502020204030204" pitchFamily="34" charset="0"/>
              </a:rPr>
              <a:t>Influenza salute fisica, mentale e qualità di vita attraverso l’attivazione della risposta fisiologica allo stress cronico</a:t>
            </a:r>
            <a:r>
              <a:rPr lang="it-IT" altLang="it-IT" sz="1700" dirty="0">
                <a:solidFill>
                  <a:srgbClr val="000000"/>
                </a:solidFill>
                <a:latin typeface="Calibri" panose="020F0502020204030204" pitchFamily="34" charset="0"/>
                <a:cs typeface="Calibri" panose="020F0502020204030204" pitchFamily="34" charset="0"/>
              </a:rPr>
              <a:t>, </a:t>
            </a:r>
            <a:r>
              <a:rPr lang="it-IT" altLang="it-IT" sz="1700" b="1" dirty="0">
                <a:solidFill>
                  <a:srgbClr val="000000"/>
                </a:solidFill>
                <a:latin typeface="Calibri" panose="020F0502020204030204" pitchFamily="34" charset="0"/>
                <a:cs typeface="Calibri" panose="020F0502020204030204" pitchFamily="34" charset="0"/>
              </a:rPr>
              <a:t>indipendentemente dal BMI</a:t>
            </a:r>
            <a:r>
              <a:rPr lang="it-IT" altLang="it-IT" sz="1700" dirty="0">
                <a:solidFill>
                  <a:srgbClr val="000000"/>
                </a:solidFill>
                <a:latin typeface="Calibri" panose="020F0502020204030204" pitchFamily="34" charset="0"/>
                <a:cs typeface="Calibri" panose="020F0502020204030204" pitchFamily="34" charset="0"/>
              </a:rPr>
              <a:t>.</a:t>
            </a:r>
          </a:p>
          <a:p>
            <a:pPr marL="285750" indent="-285750" eaLnBrk="0" fontAlgn="base" hangingPunct="0">
              <a:lnSpc>
                <a:spcPct val="150000"/>
              </a:lnSpc>
              <a:spcBef>
                <a:spcPct val="0"/>
              </a:spcBef>
              <a:spcAft>
                <a:spcPct val="0"/>
              </a:spcAft>
              <a:buFont typeface="Arial" panose="020B0604020202020204" pitchFamily="34" charset="0"/>
              <a:buChar char="•"/>
            </a:pPr>
            <a:endParaRPr lang="it-IT" altLang="it-IT" sz="1700" dirty="0">
              <a:latin typeface="Calibri" panose="020F0502020204030204" pitchFamily="34" charset="0"/>
              <a:cs typeface="Calibri" panose="020F0502020204030204" pitchFamily="34" charset="0"/>
            </a:endParaRPr>
          </a:p>
          <a:p>
            <a:pPr marL="285750" indent="-285750" eaLnBrk="0" fontAlgn="base" hangingPunct="0">
              <a:lnSpc>
                <a:spcPct val="150000"/>
              </a:lnSpc>
              <a:spcBef>
                <a:spcPct val="0"/>
              </a:spcBef>
              <a:spcAft>
                <a:spcPct val="0"/>
              </a:spcAft>
              <a:buFont typeface="Arial" panose="020B0604020202020204" pitchFamily="34" charset="0"/>
              <a:buChar char="•"/>
            </a:pPr>
            <a:r>
              <a:rPr lang="it-IT" sz="1700" dirty="0">
                <a:latin typeface="Calibri" panose="020F0502020204030204" pitchFamily="34" charset="0"/>
                <a:cs typeface="Calibri" panose="020F0502020204030204" pitchFamily="34" charset="0"/>
              </a:rPr>
              <a:t>La perdita di peso dopo (chirurgia o per effetto dei farmaci) non equivale automaticamente alla fine dello stigma.</a:t>
            </a:r>
          </a:p>
          <a:p>
            <a:pPr marL="285750" indent="-285750" eaLnBrk="0" fontAlgn="base" hangingPunct="0">
              <a:lnSpc>
                <a:spcPct val="150000"/>
              </a:lnSpc>
              <a:spcBef>
                <a:spcPct val="0"/>
              </a:spcBef>
              <a:spcAft>
                <a:spcPct val="0"/>
              </a:spcAft>
              <a:buFont typeface="Arial" panose="020B0604020202020204" pitchFamily="34" charset="0"/>
              <a:buChar char="•"/>
            </a:pPr>
            <a:endParaRPr lang="it-IT" sz="1700" dirty="0">
              <a:latin typeface="Calibri" panose="020F0502020204030204" pitchFamily="34" charset="0"/>
              <a:cs typeface="Calibri" panose="020F0502020204030204" pitchFamily="34" charset="0"/>
            </a:endParaRPr>
          </a:p>
          <a:p>
            <a:pPr marL="285750"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Lo stigma </a:t>
            </a:r>
            <a:r>
              <a:rPr lang="it-IT" altLang="it-IT" sz="1700" b="1" dirty="0">
                <a:solidFill>
                  <a:srgbClr val="000000"/>
                </a:solidFill>
                <a:latin typeface="Calibri" panose="020F0502020204030204" pitchFamily="34" charset="0"/>
                <a:cs typeface="Calibri" panose="020F0502020204030204" pitchFamily="34" charset="0"/>
              </a:rPr>
              <a:t>modula il benessere della persona e l’efficacia del trattamento </a:t>
            </a:r>
            <a:r>
              <a:rPr lang="it-IT" altLang="it-IT" sz="1700" dirty="0">
                <a:solidFill>
                  <a:srgbClr val="000000"/>
                </a:solidFill>
                <a:latin typeface="Calibri" panose="020F0502020204030204" pitchFamily="34" charset="0"/>
                <a:cs typeface="Calibri" panose="020F0502020204030204" pitchFamily="34" charset="0"/>
              </a:rPr>
              <a:t>(</a:t>
            </a:r>
            <a:r>
              <a:rPr lang="it-IT" sz="1700" dirty="0">
                <a:latin typeface="Calibri" panose="020F0502020204030204" pitchFamily="34" charset="0"/>
                <a:cs typeface="Calibri" panose="020F0502020204030204" pitchFamily="34" charset="0"/>
              </a:rPr>
              <a:t>aderenza terapeutica, relazione con il sistema sanitario, rischio di recidiva ponderale, </a:t>
            </a:r>
            <a:r>
              <a:rPr lang="it-IT" sz="1700" i="1" dirty="0" err="1">
                <a:latin typeface="Calibri" panose="020F0502020204030204" pitchFamily="34" charset="0"/>
                <a:cs typeface="Calibri" panose="020F0502020204030204" pitchFamily="34" charset="0"/>
              </a:rPr>
              <a:t>outcome</a:t>
            </a:r>
            <a:r>
              <a:rPr lang="it-IT" sz="1700" i="1" dirty="0">
                <a:latin typeface="Calibri" panose="020F0502020204030204" pitchFamily="34" charset="0"/>
                <a:cs typeface="Calibri" panose="020F0502020204030204" pitchFamily="34" charset="0"/>
              </a:rPr>
              <a:t> </a:t>
            </a:r>
            <a:r>
              <a:rPr lang="it-IT" sz="1700" dirty="0">
                <a:latin typeface="Calibri" panose="020F0502020204030204" pitchFamily="34" charset="0"/>
                <a:cs typeface="Calibri" panose="020F0502020204030204" pitchFamily="34" charset="0"/>
              </a:rPr>
              <a:t>psicologici e qualità di vita a lungo termine ) lungo tutto il percorso di cura.</a:t>
            </a:r>
          </a:p>
          <a:p>
            <a:pPr marL="285750" indent="-285750" eaLnBrk="0" fontAlgn="base" hangingPunct="0">
              <a:lnSpc>
                <a:spcPct val="150000"/>
              </a:lnSpc>
              <a:spcBef>
                <a:spcPct val="0"/>
              </a:spcBef>
              <a:spcAft>
                <a:spcPct val="0"/>
              </a:spcAft>
              <a:buFont typeface="Arial" panose="020B0604020202020204" pitchFamily="34" charset="0"/>
              <a:buChar char="•"/>
            </a:pPr>
            <a:endParaRPr lang="it-IT" altLang="it-IT" sz="1000" dirty="0">
              <a:solidFill>
                <a:srgbClr val="000000"/>
              </a:solidFill>
              <a:latin typeface="Calibri" panose="020F0502020204030204" pitchFamily="34" charset="0"/>
              <a:cs typeface="Calibri" panose="020F0502020204030204" pitchFamily="34" charset="0"/>
            </a:endParaRPr>
          </a:p>
          <a:p>
            <a:pPr marL="285750" indent="-285750" eaLnBrk="0" fontAlgn="base" hangingPunct="0">
              <a:lnSpc>
                <a:spcPct val="150000"/>
              </a:lnSpc>
              <a:spcBef>
                <a:spcPct val="0"/>
              </a:spcBef>
              <a:spcAft>
                <a:spcPct val="0"/>
              </a:spcAft>
              <a:buFont typeface="Arial" panose="020B0604020202020204" pitchFamily="34" charset="0"/>
              <a:buChar char="•"/>
            </a:pPr>
            <a:endParaRPr lang="it-IT" altLang="it-IT" sz="1700" dirty="0">
              <a:latin typeface="Calibri" panose="020F0502020204030204" pitchFamily="34" charset="0"/>
              <a:cs typeface="Calibri" panose="020F0502020204030204" pitchFamily="34" charset="0"/>
            </a:endParaRPr>
          </a:p>
          <a:p>
            <a:pPr eaLnBrk="0" fontAlgn="base" hangingPunct="0">
              <a:lnSpc>
                <a:spcPct val="150000"/>
              </a:lnSpc>
              <a:spcBef>
                <a:spcPct val="0"/>
              </a:spcBef>
              <a:spcAft>
                <a:spcPct val="0"/>
              </a:spcAft>
            </a:pPr>
            <a:endParaRPr lang="it-IT" altLang="it-IT"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31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F291B-3DBF-A2B5-4BBF-C4FE8F31BE7C}"/>
            </a:ext>
          </a:extLst>
        </p:cNvPr>
        <p:cNvGrpSpPr/>
        <p:nvPr/>
      </p:nvGrpSpPr>
      <p:grpSpPr>
        <a:xfrm>
          <a:off x="0" y="0"/>
          <a:ext cx="0" cy="0"/>
          <a:chOff x="0" y="0"/>
          <a:chExt cx="0" cy="0"/>
        </a:xfrm>
      </p:grpSpPr>
      <p:sp>
        <p:nvSpPr>
          <p:cNvPr id="3" name="Titolo 1">
            <a:extLst>
              <a:ext uri="{FF2B5EF4-FFF2-40B4-BE49-F238E27FC236}">
                <a16:creationId xmlns:a16="http://schemas.microsoft.com/office/drawing/2014/main" id="{92B21645-4EDE-0660-C74D-BF27A3D3024A}"/>
              </a:ext>
            </a:extLst>
          </p:cNvPr>
          <p:cNvSpPr txBox="1">
            <a:spLocks/>
          </p:cNvSpPr>
          <p:nvPr/>
        </p:nvSpPr>
        <p:spPr>
          <a:xfrm>
            <a:off x="1097280" y="407375"/>
            <a:ext cx="10058400" cy="823416"/>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eaLnBrk="0" fontAlgn="base" hangingPunct="0">
              <a:lnSpc>
                <a:spcPct val="100000"/>
              </a:lnSpc>
              <a:spcAft>
                <a:spcPct val="0"/>
              </a:spcAft>
            </a:pPr>
            <a:r>
              <a:rPr lang="it-IT" sz="3500" dirty="0">
                <a:solidFill>
                  <a:srgbClr val="374D81"/>
                </a:solidFill>
                <a:latin typeface="Calibri" panose="020F0502020204030204" pitchFamily="34" charset="0"/>
                <a:cs typeface="Calibri" panose="020F0502020204030204" pitchFamily="34" charset="0"/>
              </a:rPr>
              <a:t>Conclusioni</a:t>
            </a:r>
            <a:endParaRPr lang="it-IT" altLang="it-IT" sz="3500" dirty="0">
              <a:solidFill>
                <a:srgbClr val="374D81"/>
              </a:solidFill>
              <a:latin typeface="Calibri" panose="020F0502020204030204" pitchFamily="34" charset="0"/>
              <a:cs typeface="Calibri" panose="020F0502020204030204" pitchFamily="34" charset="0"/>
            </a:endParaRPr>
          </a:p>
          <a:p>
            <a:pPr lvl="0" algn="ctr" eaLnBrk="0" fontAlgn="base" hangingPunct="0">
              <a:lnSpc>
                <a:spcPct val="100000"/>
              </a:lnSpc>
              <a:spcAft>
                <a:spcPct val="0"/>
              </a:spcAft>
            </a:pPr>
            <a:endParaRPr lang="it-IT" altLang="it-IT" sz="3500" dirty="0">
              <a:solidFill>
                <a:srgbClr val="374D81"/>
              </a:solidFill>
              <a:latin typeface="Calibri" panose="020F0502020204030204" pitchFamily="34" charset="0"/>
              <a:cs typeface="Calibri" panose="020F0502020204030204" pitchFamily="34" charset="0"/>
            </a:endParaRPr>
          </a:p>
        </p:txBody>
      </p:sp>
      <p:sp>
        <p:nvSpPr>
          <p:cNvPr id="8" name="Rectangle 4">
            <a:extLst>
              <a:ext uri="{FF2B5EF4-FFF2-40B4-BE49-F238E27FC236}">
                <a16:creationId xmlns:a16="http://schemas.microsoft.com/office/drawing/2014/main" id="{208734EA-D386-008A-6D99-CFD6BB946268}"/>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4" name="Rectangle 1">
            <a:extLst>
              <a:ext uri="{FF2B5EF4-FFF2-40B4-BE49-F238E27FC236}">
                <a16:creationId xmlns:a16="http://schemas.microsoft.com/office/drawing/2014/main" id="{1EEE5B97-8709-58A8-3F52-97AD5EC134C4}"/>
              </a:ext>
            </a:extLst>
          </p:cNvPr>
          <p:cNvSpPr>
            <a:spLocks noChangeArrowheads="1"/>
          </p:cNvSpPr>
          <p:nvPr/>
        </p:nvSpPr>
        <p:spPr bwMode="auto">
          <a:xfrm>
            <a:off x="575064" y="968396"/>
            <a:ext cx="11041871" cy="545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285750"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Per migliorare gli </a:t>
            </a:r>
            <a:r>
              <a:rPr lang="it-IT" altLang="it-IT" sz="1700" i="1" dirty="0" err="1">
                <a:solidFill>
                  <a:srgbClr val="000000"/>
                </a:solidFill>
                <a:latin typeface="Calibri" panose="020F0502020204030204" pitchFamily="34" charset="0"/>
                <a:cs typeface="Calibri" panose="020F0502020204030204" pitchFamily="34" charset="0"/>
              </a:rPr>
              <a:t>outcome</a:t>
            </a:r>
            <a:r>
              <a:rPr lang="it-IT" altLang="it-IT" sz="1700" dirty="0">
                <a:solidFill>
                  <a:srgbClr val="000000"/>
                </a:solidFill>
                <a:latin typeface="Calibri" panose="020F0502020204030204" pitchFamily="34" charset="0"/>
                <a:cs typeface="Calibri" panose="020F0502020204030204" pitchFamily="34" charset="0"/>
              </a:rPr>
              <a:t> a lungo termine è necessario:</a:t>
            </a:r>
            <a:endParaRPr lang="it-IT" altLang="it-IT" sz="1700" dirty="0">
              <a:latin typeface="Calibri" panose="020F0502020204030204" pitchFamily="34" charset="0"/>
              <a:cs typeface="Calibri" panose="020F0502020204030204" pitchFamily="34" charset="0"/>
            </a:endParaRP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b="1" dirty="0">
                <a:solidFill>
                  <a:srgbClr val="000000"/>
                </a:solidFill>
                <a:latin typeface="Calibri" panose="020F0502020204030204" pitchFamily="34" charset="0"/>
                <a:cs typeface="Calibri" panose="020F0502020204030204" pitchFamily="34" charset="0"/>
              </a:rPr>
              <a:t>Riconoscere lo stigma </a:t>
            </a:r>
            <a:r>
              <a:rPr lang="it-IT" altLang="it-IT" sz="1700" dirty="0">
                <a:solidFill>
                  <a:srgbClr val="000000"/>
                </a:solidFill>
                <a:latin typeface="Calibri" panose="020F0502020204030204" pitchFamily="34" charset="0"/>
                <a:cs typeface="Calibri" panose="020F0502020204030204" pitchFamily="34" charset="0"/>
              </a:rPr>
              <a:t>come fattore clinico rilevante </a:t>
            </a:r>
            <a:r>
              <a:rPr lang="it-IT" altLang="it-IT" sz="1700" b="1" dirty="0">
                <a:solidFill>
                  <a:srgbClr val="000000"/>
                </a:solidFill>
                <a:latin typeface="Calibri" panose="020F0502020204030204" pitchFamily="34" charset="0"/>
                <a:cs typeface="Calibri" panose="020F0502020204030204" pitchFamily="34" charset="0"/>
              </a:rPr>
              <a:t>nella gestione dell’obesità.</a:t>
            </a:r>
            <a:endParaRPr lang="it-IT" altLang="it-IT" sz="1700" dirty="0">
              <a:solidFill>
                <a:srgbClr val="000000"/>
              </a:solidFill>
              <a:latin typeface="Calibri" panose="020F0502020204030204" pitchFamily="34" charset="0"/>
              <a:cs typeface="Calibri" panose="020F0502020204030204" pitchFamily="34" charset="0"/>
            </a:endParaRPr>
          </a:p>
          <a:p>
            <a:pPr marL="742950" lvl="1" indent="-285750" eaLnBrk="0" fontAlgn="base" hangingPunct="0">
              <a:lnSpc>
                <a:spcPct val="150000"/>
              </a:lnSpc>
              <a:spcBef>
                <a:spcPct val="0"/>
              </a:spcBef>
              <a:spcAft>
                <a:spcPct val="0"/>
              </a:spcAft>
              <a:buFont typeface="Arial" panose="020B0604020202020204" pitchFamily="34" charset="0"/>
              <a:buChar char="•"/>
            </a:pPr>
            <a:endParaRPr lang="it-IT" altLang="it-IT" sz="1700" dirty="0">
              <a:solidFill>
                <a:srgbClr val="000000"/>
              </a:solidFill>
              <a:latin typeface="Calibri" panose="020F0502020204030204" pitchFamily="34" charset="0"/>
              <a:cs typeface="Calibri" panose="020F0502020204030204" pitchFamily="34" charset="0"/>
            </a:endParaRP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Usare </a:t>
            </a:r>
            <a:r>
              <a:rPr lang="it-IT" altLang="it-IT" sz="1700" b="1" dirty="0">
                <a:solidFill>
                  <a:srgbClr val="000000"/>
                </a:solidFill>
                <a:latin typeface="Calibri" panose="020F0502020204030204" pitchFamily="34" charset="0"/>
                <a:cs typeface="Calibri" panose="020F0502020204030204" pitchFamily="34" charset="0"/>
              </a:rPr>
              <a:t>comunicazione non stigmatizzante </a:t>
            </a:r>
            <a:r>
              <a:rPr lang="it-IT" altLang="it-IT" sz="1700" dirty="0">
                <a:solidFill>
                  <a:srgbClr val="000000"/>
                </a:solidFill>
                <a:latin typeface="Calibri" panose="020F0502020204030204" pitchFamily="34" charset="0"/>
                <a:cs typeface="Calibri" panose="020F0502020204030204" pitchFamily="34" charset="0"/>
              </a:rPr>
              <a:t>rispettosa ed empatica nei confronti della persona con obesità.</a:t>
            </a:r>
          </a:p>
          <a:p>
            <a:pPr marL="742950" lvl="1" indent="-285750" eaLnBrk="0" fontAlgn="base" hangingPunct="0">
              <a:lnSpc>
                <a:spcPct val="150000"/>
              </a:lnSpc>
              <a:spcBef>
                <a:spcPct val="0"/>
              </a:spcBef>
              <a:spcAft>
                <a:spcPct val="0"/>
              </a:spcAft>
              <a:buFont typeface="Arial" panose="020B0604020202020204" pitchFamily="34" charset="0"/>
              <a:buChar char="•"/>
            </a:pPr>
            <a:endParaRPr lang="it-IT" altLang="it-IT" sz="1700" dirty="0">
              <a:solidFill>
                <a:srgbClr val="000000"/>
              </a:solidFill>
              <a:latin typeface="Calibri" panose="020F0502020204030204" pitchFamily="34" charset="0"/>
              <a:cs typeface="Calibri" panose="020F0502020204030204" pitchFamily="34" charset="0"/>
            </a:endParaRPr>
          </a:p>
          <a:p>
            <a:pPr marL="742950" lvl="1" indent="-285750" eaLnBrk="0" fontAlgn="base" hangingPunct="0">
              <a:lnSpc>
                <a:spcPct val="150000"/>
              </a:lnSpc>
              <a:spcBef>
                <a:spcPct val="0"/>
              </a:spcBef>
              <a:spcAft>
                <a:spcPct val="0"/>
              </a:spcAft>
              <a:buFont typeface="Arial" panose="020B0604020202020204" pitchFamily="34" charset="0"/>
              <a:buChar char="•"/>
            </a:pPr>
            <a:r>
              <a:rPr lang="it-IT" sz="1700" dirty="0">
                <a:solidFill>
                  <a:srgbClr val="000000"/>
                </a:solidFill>
                <a:latin typeface="Calibri" panose="020F0502020204030204" pitchFamily="34" charset="0"/>
                <a:cs typeface="Calibri" panose="020F0502020204030204" pitchFamily="34" charset="0"/>
              </a:rPr>
              <a:t>Usare un linguaggio centrato sulla salute del paziente e non sul peso.</a:t>
            </a:r>
          </a:p>
          <a:p>
            <a:pPr marL="742950" lvl="1" indent="-285750" eaLnBrk="0" fontAlgn="base" hangingPunct="0">
              <a:lnSpc>
                <a:spcPct val="150000"/>
              </a:lnSpc>
              <a:spcBef>
                <a:spcPct val="0"/>
              </a:spcBef>
              <a:spcAft>
                <a:spcPct val="0"/>
              </a:spcAft>
              <a:buFont typeface="Arial" panose="020B0604020202020204" pitchFamily="34" charset="0"/>
              <a:buChar char="•"/>
            </a:pPr>
            <a:endParaRPr lang="it-IT" sz="1700" dirty="0">
              <a:solidFill>
                <a:srgbClr val="000000"/>
              </a:solidFill>
              <a:latin typeface="Calibri" panose="020F0502020204030204" pitchFamily="34" charset="0"/>
              <a:cs typeface="Calibri" panose="020F0502020204030204" pitchFamily="34" charset="0"/>
            </a:endParaRPr>
          </a:p>
          <a:p>
            <a:pPr marL="742950" lvl="1" indent="-285750" eaLnBrk="0" fontAlgn="base" hangingPunct="0">
              <a:lnSpc>
                <a:spcPct val="150000"/>
              </a:lnSpc>
              <a:spcBef>
                <a:spcPct val="0"/>
              </a:spcBef>
              <a:spcAft>
                <a:spcPct val="0"/>
              </a:spcAft>
              <a:buFont typeface="Arial" panose="020B0604020202020204" pitchFamily="34" charset="0"/>
              <a:buChar char="•"/>
            </a:pPr>
            <a:r>
              <a:rPr lang="it-IT" sz="1700" b="1" dirty="0">
                <a:solidFill>
                  <a:srgbClr val="000000"/>
                </a:solidFill>
                <a:latin typeface="Calibri" panose="020F0502020204030204" pitchFamily="34" charset="0"/>
                <a:cs typeface="Calibri" panose="020F0502020204030204" pitchFamily="34" charset="0"/>
              </a:rPr>
              <a:t>Personalizzare</a:t>
            </a:r>
            <a:r>
              <a:rPr lang="it-IT" sz="1700" dirty="0">
                <a:solidFill>
                  <a:srgbClr val="000000"/>
                </a:solidFill>
                <a:latin typeface="Calibri" panose="020F0502020204030204" pitchFamily="34" charset="0"/>
                <a:cs typeface="Calibri" panose="020F0502020204030204" pitchFamily="34" charset="0"/>
              </a:rPr>
              <a:t> l’intervento terapeutico </a:t>
            </a:r>
            <a:r>
              <a:rPr lang="it-IT" sz="1700" b="1" dirty="0">
                <a:solidFill>
                  <a:srgbClr val="000000"/>
                </a:solidFill>
                <a:latin typeface="Calibri" panose="020F0502020204030204" pitchFamily="34" charset="0"/>
                <a:cs typeface="Calibri" panose="020F0502020204030204" pitchFamily="34" charset="0"/>
              </a:rPr>
              <a:t>multimodale</a:t>
            </a:r>
            <a:r>
              <a:rPr lang="it-IT" sz="1700" dirty="0">
                <a:solidFill>
                  <a:srgbClr val="000000"/>
                </a:solidFill>
                <a:latin typeface="Calibri" panose="020F0502020204030204" pitchFamily="34" charset="0"/>
                <a:cs typeface="Calibri" panose="020F0502020204030204" pitchFamily="34" charset="0"/>
              </a:rPr>
              <a:t> sulle caratteristiche del paziente (</a:t>
            </a:r>
            <a:r>
              <a:rPr lang="it-IT" sz="1700" b="1" dirty="0">
                <a:solidFill>
                  <a:srgbClr val="000000"/>
                </a:solidFill>
                <a:latin typeface="Calibri" panose="020F0502020204030204" pitchFamily="34" charset="0"/>
                <a:cs typeface="Calibri" panose="020F0502020204030204" pitchFamily="34" charset="0"/>
              </a:rPr>
              <a:t>fenotipizzazione</a:t>
            </a:r>
            <a:r>
              <a:rPr lang="it-IT" sz="1700" dirty="0">
                <a:solidFill>
                  <a:srgbClr val="000000"/>
                </a:solidFill>
                <a:latin typeface="Calibri" panose="020F0502020204030204" pitchFamily="34" charset="0"/>
                <a:cs typeface="Calibri" panose="020F0502020204030204" pitchFamily="34" charset="0"/>
              </a:rPr>
              <a:t>).</a:t>
            </a:r>
          </a:p>
          <a:p>
            <a:pPr marL="742950" lvl="1" indent="-285750" eaLnBrk="0" fontAlgn="base" hangingPunct="0">
              <a:lnSpc>
                <a:spcPct val="150000"/>
              </a:lnSpc>
              <a:spcBef>
                <a:spcPct val="0"/>
              </a:spcBef>
              <a:spcAft>
                <a:spcPct val="0"/>
              </a:spcAft>
              <a:buFont typeface="Arial" panose="020B0604020202020204" pitchFamily="34" charset="0"/>
              <a:buChar char="•"/>
            </a:pPr>
            <a:endParaRPr lang="it-IT" altLang="it-IT" sz="1700" dirty="0">
              <a:solidFill>
                <a:srgbClr val="000000"/>
              </a:solidFill>
              <a:latin typeface="Calibri" panose="020F0502020204030204" pitchFamily="34" charset="0"/>
              <a:cs typeface="Calibri" panose="020F0502020204030204" pitchFamily="34" charset="0"/>
            </a:endParaRP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Integrare chirurgia, farmacoterapia e supporto psicologico lungo il percorso di cura.</a:t>
            </a:r>
          </a:p>
          <a:p>
            <a:pPr marL="742950" lvl="1" indent="-285750" eaLnBrk="0" fontAlgn="base" hangingPunct="0">
              <a:lnSpc>
                <a:spcPct val="150000"/>
              </a:lnSpc>
              <a:spcBef>
                <a:spcPct val="0"/>
              </a:spcBef>
              <a:spcAft>
                <a:spcPct val="0"/>
              </a:spcAft>
              <a:buFont typeface="Arial" panose="020B0604020202020204" pitchFamily="34" charset="0"/>
              <a:buChar char="•"/>
            </a:pPr>
            <a:endParaRPr lang="it-IT" altLang="it-IT" sz="1700" dirty="0">
              <a:solidFill>
                <a:srgbClr val="000000"/>
              </a:solidFill>
              <a:latin typeface="Calibri" panose="020F0502020204030204" pitchFamily="34" charset="0"/>
              <a:cs typeface="Calibri" panose="020F0502020204030204" pitchFamily="34" charset="0"/>
            </a:endParaRPr>
          </a:p>
          <a:p>
            <a:pPr marL="742950" lvl="1" indent="-285750" eaLnBrk="0" fontAlgn="base" hangingPunct="0">
              <a:lnSpc>
                <a:spcPct val="150000"/>
              </a:lnSpc>
              <a:spcBef>
                <a:spcPct val="0"/>
              </a:spcBef>
              <a:spcAft>
                <a:spcPct val="0"/>
              </a:spcAft>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Sul piano psicologico sarà importante lavorare sul </a:t>
            </a:r>
            <a:r>
              <a:rPr lang="it-IT" altLang="it-IT" sz="1700" b="1" dirty="0">
                <a:solidFill>
                  <a:srgbClr val="000000"/>
                </a:solidFill>
                <a:latin typeface="Calibri" panose="020F0502020204030204" pitchFamily="34" charset="0"/>
                <a:cs typeface="Calibri" panose="020F0502020204030204" pitchFamily="34" charset="0"/>
              </a:rPr>
              <a:t>senso di autoefficacia e identità del paziente per favorire </a:t>
            </a:r>
            <a:r>
              <a:rPr lang="it-IT" altLang="it-IT" sz="1700" dirty="0">
                <a:solidFill>
                  <a:srgbClr val="000000"/>
                </a:solidFill>
                <a:latin typeface="Calibri" panose="020F0502020204030204" pitchFamily="34" charset="0"/>
                <a:cs typeface="Calibri" panose="020F0502020204030204" pitchFamily="34" charset="0"/>
              </a:rPr>
              <a:t>il miglioramento dello stile di vita stile in un ottica di </a:t>
            </a:r>
            <a:r>
              <a:rPr lang="it-IT" altLang="it-IT" sz="1700" b="1" dirty="0">
                <a:solidFill>
                  <a:srgbClr val="000000"/>
                </a:solidFill>
                <a:latin typeface="Calibri" panose="020F0502020204030204" pitchFamily="34" charset="0"/>
                <a:cs typeface="Calibri" panose="020F0502020204030204" pitchFamily="34" charset="0"/>
              </a:rPr>
              <a:t>cura della propria salute </a:t>
            </a:r>
            <a:r>
              <a:rPr lang="it-IT" altLang="it-IT" sz="1700" dirty="0">
                <a:solidFill>
                  <a:srgbClr val="000000"/>
                </a:solidFill>
                <a:latin typeface="Calibri" panose="020F0502020204030204" pitchFamily="34" charset="0"/>
                <a:cs typeface="Calibri" panose="020F0502020204030204" pitchFamily="34" charset="0"/>
              </a:rPr>
              <a:t>(e non solo del peso).</a:t>
            </a:r>
          </a:p>
          <a:p>
            <a:pPr eaLnBrk="0" fontAlgn="base" hangingPunct="0">
              <a:lnSpc>
                <a:spcPct val="150000"/>
              </a:lnSpc>
              <a:spcBef>
                <a:spcPct val="0"/>
              </a:spcBef>
              <a:spcAft>
                <a:spcPct val="0"/>
              </a:spcAft>
            </a:pPr>
            <a:endParaRPr lang="it-IT" altLang="it-IT"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7095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1117244" y="201485"/>
            <a:ext cx="4526280" cy="5954616"/>
          </a:xfrm>
        </p:spPr>
        <p:txBody>
          <a:bodyPr>
            <a:normAutofit/>
          </a:bodyPr>
          <a:lstStyle/>
          <a:p>
            <a:r>
              <a:rPr lang="it-IT" dirty="0"/>
              <a:t>Grazie</a:t>
            </a:r>
            <a:br>
              <a:rPr lang="it-IT" dirty="0"/>
            </a:br>
            <a:br>
              <a:rPr lang="it-IT" dirty="0"/>
            </a:br>
            <a:br>
              <a:rPr lang="it-IT" dirty="0"/>
            </a:br>
            <a:br>
              <a:rPr lang="it-IT" dirty="0"/>
            </a:br>
            <a:r>
              <a:rPr lang="it-IT" sz="2000" dirty="0" err="1"/>
              <a:t>sami.schiff@unipd.it</a:t>
            </a:r>
            <a:endParaRPr lang="it-IT" sz="2000" dirty="0"/>
          </a:p>
        </p:txBody>
      </p:sp>
      <p:pic>
        <p:nvPicPr>
          <p:cNvPr id="4" name="Immagine 3">
            <a:extLst>
              <a:ext uri="{FF2B5EF4-FFF2-40B4-BE49-F238E27FC236}">
                <a16:creationId xmlns:a16="http://schemas.microsoft.com/office/drawing/2014/main" id="{8759883F-100C-1C12-8BE0-2EF6B707B1B5}"/>
              </a:ext>
            </a:extLst>
          </p:cNvPr>
          <p:cNvPicPr>
            <a:picLocks noChangeAspect="1"/>
          </p:cNvPicPr>
          <p:nvPr/>
        </p:nvPicPr>
        <p:blipFill>
          <a:blip r:embed="rId2"/>
          <a:stretch>
            <a:fillRect/>
          </a:stretch>
        </p:blipFill>
        <p:spPr>
          <a:xfrm>
            <a:off x="5508966" y="1275008"/>
            <a:ext cx="6324211" cy="3515933"/>
          </a:xfrm>
          <a:prstGeom prst="rect">
            <a:avLst/>
          </a:prstGeom>
        </p:spPr>
      </p:pic>
    </p:spTree>
    <p:extLst>
      <p:ext uri="{BB962C8B-B14F-4D97-AF65-F5344CB8AC3E}">
        <p14:creationId xmlns:p14="http://schemas.microsoft.com/office/powerpoint/2010/main" val="174554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70883-0FBA-B1C6-2A48-DEF19920230C}"/>
            </a:ext>
          </a:extLst>
        </p:cNvPr>
        <p:cNvGrpSpPr/>
        <p:nvPr/>
      </p:nvGrpSpPr>
      <p:grpSpPr>
        <a:xfrm>
          <a:off x="0" y="0"/>
          <a:ext cx="0" cy="0"/>
          <a:chOff x="0" y="0"/>
          <a:chExt cx="0" cy="0"/>
        </a:xfrm>
      </p:grpSpPr>
      <p:sp>
        <p:nvSpPr>
          <p:cNvPr id="3" name="Titolo 1">
            <a:extLst>
              <a:ext uri="{FF2B5EF4-FFF2-40B4-BE49-F238E27FC236}">
                <a16:creationId xmlns:a16="http://schemas.microsoft.com/office/drawing/2014/main" id="{C488C004-A05A-01F3-E32B-EA2EF6D7FF2D}"/>
              </a:ext>
            </a:extLst>
          </p:cNvPr>
          <p:cNvSpPr txBox="1">
            <a:spLocks/>
          </p:cNvSpPr>
          <p:nvPr/>
        </p:nvSpPr>
        <p:spPr>
          <a:xfrm>
            <a:off x="1097280" y="342024"/>
            <a:ext cx="10058400" cy="823416"/>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3500" dirty="0">
                <a:solidFill>
                  <a:srgbClr val="374D81"/>
                </a:solidFill>
                <a:latin typeface="Calibri" panose="020F0502020204030204" pitchFamily="34" charset="0"/>
                <a:cs typeface="Calibri" panose="020F0502020204030204" pitchFamily="34" charset="0"/>
              </a:rPr>
              <a:t>Stereotipi, pregiudizi e stigma per il peso</a:t>
            </a:r>
          </a:p>
        </p:txBody>
      </p:sp>
      <p:sp>
        <p:nvSpPr>
          <p:cNvPr id="5" name="CasellaDiTesto 4">
            <a:extLst>
              <a:ext uri="{FF2B5EF4-FFF2-40B4-BE49-F238E27FC236}">
                <a16:creationId xmlns:a16="http://schemas.microsoft.com/office/drawing/2014/main" id="{E87EE9A9-3BBB-DEF7-0781-678E7B9174C8}"/>
              </a:ext>
            </a:extLst>
          </p:cNvPr>
          <p:cNvSpPr txBox="1"/>
          <p:nvPr/>
        </p:nvSpPr>
        <p:spPr>
          <a:xfrm>
            <a:off x="563670" y="924282"/>
            <a:ext cx="10860067" cy="524553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it-IT" sz="1700" dirty="0">
                <a:latin typeface="Calibri" panose="020F0502020204030204" pitchFamily="34" charset="0"/>
                <a:cs typeface="Calibri" panose="020F0502020204030204" pitchFamily="34" charset="0"/>
              </a:rPr>
              <a:t>Tuttavia, gli </a:t>
            </a:r>
            <a:r>
              <a:rPr lang="it-IT" sz="1700" b="1" dirty="0">
                <a:latin typeface="Calibri" panose="020F0502020204030204" pitchFamily="34" charset="0"/>
                <a:cs typeface="Calibri" panose="020F0502020204030204" pitchFamily="34" charset="0"/>
              </a:rPr>
              <a:t>stereotipi sociali</a:t>
            </a:r>
            <a:r>
              <a:rPr lang="it-IT" sz="1700" dirty="0">
                <a:latin typeface="Calibri" panose="020F0502020204030204" pitchFamily="34" charset="0"/>
                <a:cs typeface="Calibri" panose="020F0502020204030204" pitchFamily="34" charset="0"/>
              </a:rPr>
              <a:t> e il </a:t>
            </a:r>
            <a:r>
              <a:rPr lang="it-IT" sz="1700" b="1" dirty="0">
                <a:latin typeface="Calibri" panose="020F0502020204030204" pitchFamily="34" charset="0"/>
                <a:cs typeface="Calibri" panose="020F0502020204030204" pitchFamily="34" charset="0"/>
              </a:rPr>
              <a:t>senso comune</a:t>
            </a:r>
            <a:r>
              <a:rPr lang="it-IT" sz="1700" dirty="0">
                <a:latin typeface="Calibri" panose="020F0502020204030204" pitchFamily="34" charset="0"/>
                <a:cs typeface="Calibri" panose="020F0502020204030204" pitchFamily="34" charset="0"/>
              </a:rPr>
              <a:t> considerano l'individuo con obesità </a:t>
            </a:r>
            <a:r>
              <a:rPr lang="it-IT" sz="1700" b="1" dirty="0">
                <a:latin typeface="Calibri" panose="020F0502020204030204" pitchFamily="34" charset="0"/>
                <a:cs typeface="Calibri" panose="020F0502020204030204" pitchFamily="34" charset="0"/>
              </a:rPr>
              <a:t>responsabile </a:t>
            </a:r>
            <a:r>
              <a:rPr lang="it-IT" sz="1700" dirty="0">
                <a:latin typeface="Calibri" panose="020F0502020204030204" pitchFamily="34" charset="0"/>
                <a:cs typeface="Calibri" panose="020F0502020204030204" pitchFamily="34" charset="0"/>
              </a:rPr>
              <a:t>primario (colpevole) del malessere del proprio corpo.</a:t>
            </a:r>
          </a:p>
          <a:p>
            <a:pPr marL="285750" indent="-285750">
              <a:lnSpc>
                <a:spcPct val="150000"/>
              </a:lnSpc>
              <a:buFont typeface="Arial" panose="020B0604020202020204" pitchFamily="34" charset="0"/>
              <a:buChar char="•"/>
            </a:pPr>
            <a:endParaRPr lang="it-IT" sz="1000" dirty="0">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it-IT" sz="1700" dirty="0">
                <a:latin typeface="Calibri" panose="020F0502020204030204" pitchFamily="34" charset="0"/>
                <a:cs typeface="Calibri" panose="020F0502020204030204" pitchFamily="34" charset="0"/>
              </a:rPr>
              <a:t>Le persone con obesità sono descritte come: </a:t>
            </a:r>
          </a:p>
          <a:p>
            <a:pPr algn="ctr">
              <a:lnSpc>
                <a:spcPct val="150000"/>
              </a:lnSpc>
            </a:pPr>
            <a:r>
              <a:rPr lang="it-IT" sz="1700" dirty="0">
                <a:latin typeface="Calibri" panose="020F0502020204030204" pitchFamily="34" charset="0"/>
                <a:cs typeface="Calibri" panose="020F0502020204030204" pitchFamily="34" charset="0"/>
              </a:rPr>
              <a:t>PIGRE, SENZA MOTIVAZIONE, PRIVE DI FORZA DI VOLONTÀ, SENZA CONTROLLO, INDISCIPLINATE, POCO COMPETENTI, SCIATTE, NEGLIGENTI ECC...</a:t>
            </a:r>
          </a:p>
          <a:p>
            <a:pPr>
              <a:lnSpc>
                <a:spcPct val="150000"/>
              </a:lnSpc>
            </a:pPr>
            <a:endParaRPr lang="it-IT" sz="1000" dirty="0">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it-IT" sz="1700" dirty="0">
                <a:latin typeface="Calibri" panose="020F0502020204030204" pitchFamily="34" charset="0"/>
                <a:cs typeface="Calibri" panose="020F0502020204030204" pitchFamily="34" charset="0"/>
              </a:rPr>
              <a:t>Il termine “</a:t>
            </a:r>
            <a:r>
              <a:rPr lang="it-IT" sz="1700" b="1" i="1" dirty="0">
                <a:latin typeface="Calibri" panose="020F0502020204030204" pitchFamily="34" charset="0"/>
                <a:cs typeface="Calibri" panose="020F0502020204030204" pitchFamily="34" charset="0"/>
              </a:rPr>
              <a:t>weight </a:t>
            </a:r>
            <a:r>
              <a:rPr lang="it-IT" sz="1700" b="1" i="1" dirty="0" err="1">
                <a:latin typeface="Calibri" panose="020F0502020204030204" pitchFamily="34" charset="0"/>
                <a:cs typeface="Calibri" panose="020F0502020204030204" pitchFamily="34" charset="0"/>
              </a:rPr>
              <a:t>bias</a:t>
            </a:r>
            <a:r>
              <a:rPr lang="it-IT" sz="1700" dirty="0">
                <a:latin typeface="Calibri" panose="020F0502020204030204" pitchFamily="34" charset="0"/>
                <a:cs typeface="Calibri" panose="020F0502020204030204" pitchFamily="34" charset="0"/>
              </a:rPr>
              <a:t>” (</a:t>
            </a:r>
            <a:r>
              <a:rPr lang="it-IT" sz="1700" b="1" dirty="0">
                <a:latin typeface="Calibri" panose="020F0502020204030204" pitchFamily="34" charset="0"/>
                <a:cs typeface="Calibri" panose="020F0502020204030204" pitchFamily="34" charset="0"/>
              </a:rPr>
              <a:t>pregiudizio nei confronti del peso</a:t>
            </a:r>
            <a:r>
              <a:rPr lang="it-IT" sz="1700" dirty="0">
                <a:latin typeface="Calibri" panose="020F0502020204030204" pitchFamily="34" charset="0"/>
                <a:cs typeface="Calibri" panose="020F0502020204030204" pitchFamily="34" charset="0"/>
              </a:rPr>
              <a:t>) si usa per definire </a:t>
            </a:r>
            <a:r>
              <a:rPr lang="it-IT" sz="1700" b="1" dirty="0">
                <a:latin typeface="Calibri" panose="020F0502020204030204" pitchFamily="34" charset="0"/>
                <a:cs typeface="Calibri" panose="020F0502020204030204" pitchFamily="34" charset="0"/>
              </a:rPr>
              <a:t>le credenze e gli atteggiamenti negativi </a:t>
            </a:r>
            <a:r>
              <a:rPr lang="it-IT" sz="1700" dirty="0">
                <a:latin typeface="Calibri" panose="020F0502020204030204" pitchFamily="34" charset="0"/>
                <a:cs typeface="Calibri" panose="020F0502020204030204" pitchFamily="34" charset="0"/>
              </a:rPr>
              <a:t>che le persone possono avere nei confronti di altre persone a causa del loro peso. Il</a:t>
            </a:r>
            <a:r>
              <a:rPr lang="it-IT" sz="1700" i="1" dirty="0">
                <a:latin typeface="Calibri" panose="020F0502020204030204" pitchFamily="34" charset="0"/>
                <a:cs typeface="Calibri" panose="020F0502020204030204" pitchFamily="34" charset="0"/>
              </a:rPr>
              <a:t> WB </a:t>
            </a:r>
            <a:r>
              <a:rPr lang="it-IT" sz="1700" dirty="0">
                <a:latin typeface="Calibri" panose="020F0502020204030204" pitchFamily="34" charset="0"/>
                <a:cs typeface="Calibri" panose="020F0502020204030204" pitchFamily="34" charset="0"/>
              </a:rPr>
              <a:t>può essere sia </a:t>
            </a:r>
            <a:r>
              <a:rPr lang="it-IT" sz="1700" b="1" dirty="0">
                <a:latin typeface="Calibri" panose="020F0502020204030204" pitchFamily="34" charset="0"/>
                <a:cs typeface="Calibri" panose="020F0502020204030204" pitchFamily="34" charset="0"/>
              </a:rPr>
              <a:t>impliciti </a:t>
            </a:r>
            <a:r>
              <a:rPr lang="it-IT" sz="1700" dirty="0">
                <a:latin typeface="Calibri" panose="020F0502020204030204" pitchFamily="34" charset="0"/>
                <a:cs typeface="Calibri" panose="020F0502020204030204" pitchFamily="34" charset="0"/>
              </a:rPr>
              <a:t>che</a:t>
            </a:r>
            <a:r>
              <a:rPr lang="it-IT" sz="1700" b="1" dirty="0">
                <a:latin typeface="Calibri" panose="020F0502020204030204" pitchFamily="34" charset="0"/>
                <a:cs typeface="Calibri" panose="020F0502020204030204" pitchFamily="34" charset="0"/>
              </a:rPr>
              <a:t> espliciti.</a:t>
            </a:r>
            <a:endParaRPr lang="it-IT" sz="1700" dirty="0">
              <a:latin typeface="Calibri" panose="020F0502020204030204" pitchFamily="34" charset="0"/>
              <a:cs typeface="Calibri" panose="020F0502020204030204" pitchFamily="34" charset="0"/>
            </a:endParaRPr>
          </a:p>
          <a:p>
            <a:pPr>
              <a:lnSpc>
                <a:spcPct val="150000"/>
              </a:lnSpc>
            </a:pPr>
            <a:endParaRPr lang="it-IT" dirty="0">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it-IT" sz="1700" dirty="0">
                <a:latin typeface="Calibri" panose="020F0502020204030204" pitchFamily="34" charset="0"/>
                <a:cs typeface="Calibri" panose="020F0502020204030204" pitchFamily="34" charset="0"/>
              </a:rPr>
              <a:t>Questi stereotipi individuali (componente psicologica) possono favorire lo sviluppo dello </a:t>
            </a:r>
            <a:r>
              <a:rPr lang="it-IT" sz="1700" b="1" dirty="0">
                <a:latin typeface="Calibri" panose="020F0502020204030204" pitchFamily="34" charset="0"/>
                <a:cs typeface="Calibri" panose="020F0502020204030204" pitchFamily="34" charset="0"/>
              </a:rPr>
              <a:t>stigma per obesità </a:t>
            </a:r>
            <a:r>
              <a:rPr lang="it-IT" sz="1700" dirty="0">
                <a:latin typeface="Calibri" panose="020F0502020204030204" pitchFamily="34" charset="0"/>
                <a:cs typeface="Calibri" panose="020F0502020204030204" pitchFamily="34" charset="0"/>
              </a:rPr>
              <a:t>(componente sociale): un’</a:t>
            </a:r>
            <a:r>
              <a:rPr lang="it-IT" sz="1700" b="1" dirty="0">
                <a:latin typeface="Calibri" panose="020F0502020204030204" pitchFamily="34" charset="0"/>
                <a:cs typeface="Calibri" panose="020F0502020204030204" pitchFamily="34" charset="0"/>
              </a:rPr>
              <a:t>etichetta</a:t>
            </a:r>
            <a:r>
              <a:rPr lang="it-IT" sz="1700" dirty="0">
                <a:latin typeface="Calibri" panose="020F0502020204030204" pitchFamily="34" charset="0"/>
                <a:cs typeface="Calibri" panose="020F0502020204030204" pitchFamily="34" charset="0"/>
              </a:rPr>
              <a:t> negativa apposta alle persone con </a:t>
            </a:r>
            <a:r>
              <a:rPr lang="it-IT" sz="1700" b="1" dirty="0">
                <a:latin typeface="Calibri" panose="020F0502020204030204" pitchFamily="34" charset="0"/>
                <a:cs typeface="Calibri" panose="020F0502020204030204" pitchFamily="34" charset="0"/>
              </a:rPr>
              <a:t>obesità</a:t>
            </a:r>
            <a:r>
              <a:rPr lang="it-IT" sz="1700" dirty="0">
                <a:latin typeface="Calibri" panose="020F0502020204030204" pitchFamily="34" charset="0"/>
                <a:cs typeface="Calibri" panose="020F0502020204030204" pitchFamily="34" charset="0"/>
              </a:rPr>
              <a:t>, che risultano maggiormente a rischio di essere vittime di </a:t>
            </a:r>
            <a:r>
              <a:rPr lang="it-IT" sz="1700" b="1" dirty="0">
                <a:latin typeface="Calibri" panose="020F0502020204030204" pitchFamily="34" charset="0"/>
                <a:cs typeface="Calibri" panose="020F0502020204030204" pitchFamily="34" charset="0"/>
              </a:rPr>
              <a:t>pregiudizio e discriminate </a:t>
            </a:r>
            <a:r>
              <a:rPr lang="it-IT" sz="1700" dirty="0">
                <a:latin typeface="Calibri" panose="020F0502020204030204" pitchFamily="34" charset="0"/>
                <a:cs typeface="Calibri" panose="020F0502020204030204" pitchFamily="34" charset="0"/>
              </a:rPr>
              <a:t>(es. svalutazione, bullismo).</a:t>
            </a:r>
          </a:p>
        </p:txBody>
      </p:sp>
      <p:sp>
        <p:nvSpPr>
          <p:cNvPr id="8" name="CasellaDiTesto 7">
            <a:extLst>
              <a:ext uri="{FF2B5EF4-FFF2-40B4-BE49-F238E27FC236}">
                <a16:creationId xmlns:a16="http://schemas.microsoft.com/office/drawing/2014/main" id="{A3E434B9-9F66-CB1D-63E3-18788A7E0816}"/>
              </a:ext>
            </a:extLst>
          </p:cNvPr>
          <p:cNvSpPr txBox="1"/>
          <p:nvPr/>
        </p:nvSpPr>
        <p:spPr>
          <a:xfrm>
            <a:off x="9605376" y="4501818"/>
            <a:ext cx="6100174" cy="323165"/>
          </a:xfrm>
          <a:prstGeom prst="rect">
            <a:avLst/>
          </a:prstGeom>
          <a:noFill/>
        </p:spPr>
        <p:txBody>
          <a:bodyPr wrap="square">
            <a:spAutoFit/>
          </a:bodyPr>
          <a:lstStyle/>
          <a:p>
            <a:pPr>
              <a:buNone/>
            </a:pPr>
            <a:r>
              <a:rPr lang="it-IT" sz="1500" b="1" i="1" dirty="0" err="1">
                <a:effectLst/>
                <a:latin typeface="Calibri" panose="020F0502020204030204" pitchFamily="34" charset="0"/>
                <a:cs typeface="Calibri" panose="020F0502020204030204" pitchFamily="34" charset="0"/>
              </a:rPr>
              <a:t>Bannuru</a:t>
            </a:r>
            <a:r>
              <a:rPr lang="it-IT" sz="1500" b="1" i="1" dirty="0">
                <a:effectLst/>
                <a:latin typeface="Calibri" panose="020F0502020204030204" pitchFamily="34" charset="0"/>
                <a:cs typeface="Calibri" panose="020F0502020204030204" pitchFamily="34" charset="0"/>
              </a:rPr>
              <a:t>, 2025</a:t>
            </a:r>
          </a:p>
        </p:txBody>
      </p:sp>
    </p:spTree>
    <p:extLst>
      <p:ext uri="{BB962C8B-B14F-4D97-AF65-F5344CB8AC3E}">
        <p14:creationId xmlns:p14="http://schemas.microsoft.com/office/powerpoint/2010/main" val="3081688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D87AC-4809-45E4-85E7-FD871393B751}"/>
            </a:ext>
          </a:extLst>
        </p:cNvPr>
        <p:cNvGrpSpPr/>
        <p:nvPr/>
      </p:nvGrpSpPr>
      <p:grpSpPr>
        <a:xfrm>
          <a:off x="0" y="0"/>
          <a:ext cx="0" cy="0"/>
          <a:chOff x="0" y="0"/>
          <a:chExt cx="0" cy="0"/>
        </a:xfrm>
      </p:grpSpPr>
      <p:sp>
        <p:nvSpPr>
          <p:cNvPr id="3" name="Titolo 1">
            <a:extLst>
              <a:ext uri="{FF2B5EF4-FFF2-40B4-BE49-F238E27FC236}">
                <a16:creationId xmlns:a16="http://schemas.microsoft.com/office/drawing/2014/main" id="{BDAAD375-33C0-41CF-8EF7-F559DF38CE53}"/>
              </a:ext>
            </a:extLst>
          </p:cNvPr>
          <p:cNvSpPr txBox="1">
            <a:spLocks/>
          </p:cNvSpPr>
          <p:nvPr/>
        </p:nvSpPr>
        <p:spPr>
          <a:xfrm>
            <a:off x="1097280" y="407375"/>
            <a:ext cx="10058400" cy="823416"/>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3500" dirty="0">
                <a:solidFill>
                  <a:srgbClr val="374D81"/>
                </a:solidFill>
                <a:latin typeface="Calibri" panose="020F0502020204030204" pitchFamily="34" charset="0"/>
                <a:cs typeface="Calibri" panose="020F0502020204030204" pitchFamily="34" charset="0"/>
              </a:rPr>
              <a:t>Le diverse componenti dello stigma per il peso</a:t>
            </a:r>
          </a:p>
        </p:txBody>
      </p:sp>
      <p:sp>
        <p:nvSpPr>
          <p:cNvPr id="4" name="Rectangle 1">
            <a:extLst>
              <a:ext uri="{FF2B5EF4-FFF2-40B4-BE49-F238E27FC236}">
                <a16:creationId xmlns:a16="http://schemas.microsoft.com/office/drawing/2014/main" id="{0DF356EE-DA6C-B4C7-0722-781DC73AF1F3}"/>
              </a:ext>
            </a:extLst>
          </p:cNvPr>
          <p:cNvSpPr>
            <a:spLocks noChangeArrowheads="1"/>
          </p:cNvSpPr>
          <p:nvPr/>
        </p:nvSpPr>
        <p:spPr bwMode="auto">
          <a:xfrm>
            <a:off x="448572" y="1040096"/>
            <a:ext cx="11266099" cy="5176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lvl="0" indent="-285750">
              <a:lnSpc>
                <a:spcPct val="150000"/>
              </a:lnSpc>
              <a:buFont typeface="Arial" panose="020B0604020202020204" pitchFamily="34" charset="0"/>
              <a:buChar char="•"/>
            </a:pPr>
            <a:r>
              <a:rPr lang="it-IT" altLang="it-IT" sz="1700" dirty="0">
                <a:latin typeface="Calibri" panose="020F0502020204030204" pitchFamily="34" charset="0"/>
                <a:cs typeface="Calibri" panose="020F0502020204030204" pitchFamily="34" charset="0"/>
              </a:rPr>
              <a:t> </a:t>
            </a:r>
            <a:r>
              <a:rPr lang="it-IT" sz="1700" dirty="0">
                <a:latin typeface="Calibri" panose="020F0502020204030204" pitchFamily="34" charset="0"/>
                <a:ea typeface="Calibri" panose="020F0502020204030204" pitchFamily="34" charset="0"/>
                <a:cs typeface="Calibri" panose="020F0502020204030204" pitchFamily="34" charset="0"/>
              </a:rPr>
              <a:t>Circa il </a:t>
            </a:r>
            <a:r>
              <a:rPr lang="it-IT" sz="1700" b="1" i="1" dirty="0">
                <a:latin typeface="Calibri" panose="020F0502020204030204" pitchFamily="34" charset="0"/>
                <a:ea typeface="Calibri" panose="020F0502020204030204" pitchFamily="34" charset="0"/>
                <a:cs typeface="Calibri" panose="020F0502020204030204" pitchFamily="34" charset="0"/>
              </a:rPr>
              <a:t>50%</a:t>
            </a:r>
            <a:r>
              <a:rPr lang="it-IT" sz="1700" dirty="0">
                <a:latin typeface="Calibri" panose="020F0502020204030204" pitchFamily="34" charset="0"/>
                <a:ea typeface="Calibri" panose="020F0502020204030204" pitchFamily="34" charset="0"/>
                <a:cs typeface="Calibri" panose="020F0502020204030204" pitchFamily="34" charset="0"/>
              </a:rPr>
              <a:t> degli adulti con sovrappeso e obesità riferisce esperienze di stigma del peso nel corso della vita, e coloro che soffrono di obesità grave sono a più alto rischio.</a:t>
            </a:r>
          </a:p>
          <a:p>
            <a:pPr lvl="0">
              <a:lnSpc>
                <a:spcPct val="150000"/>
              </a:lnSpc>
            </a:pPr>
            <a:endParaRPr lang="it-IT" sz="1700" dirty="0">
              <a:latin typeface="Calibri" panose="020F0502020204030204" pitchFamily="34" charset="0"/>
              <a:ea typeface="Calibri" panose="020F0502020204030204" pitchFamily="34" charset="0"/>
              <a:cs typeface="Calibri" panose="020F0502020204030204" pitchFamily="34" charset="0"/>
            </a:endParaRPr>
          </a:p>
          <a:p>
            <a:pPr lvl="0">
              <a:lnSpc>
                <a:spcPct val="150000"/>
              </a:lnSpc>
            </a:pPr>
            <a:r>
              <a:rPr lang="it-IT" altLang="it-IT" sz="1700" dirty="0">
                <a:latin typeface="Calibri" panose="020F0502020204030204" pitchFamily="34" charset="0"/>
                <a:cs typeface="Calibri" panose="020F0502020204030204" pitchFamily="34" charset="0"/>
              </a:rPr>
              <a:t>Lo stigma del peso può essere …</a:t>
            </a:r>
          </a:p>
          <a:p>
            <a:pPr marL="285750" lvl="0" indent="-285750">
              <a:lnSpc>
                <a:spcPct val="150000"/>
              </a:lnSpc>
              <a:buFont typeface="Arial" panose="020B0604020202020204" pitchFamily="34" charset="0"/>
              <a:buChar char="•"/>
            </a:pPr>
            <a:r>
              <a:rPr lang="it-IT" altLang="it-IT" sz="1700" b="1" dirty="0">
                <a:latin typeface="Calibri" panose="020F0502020204030204" pitchFamily="34" charset="0"/>
                <a:cs typeface="Calibri" panose="020F0502020204030204" pitchFamily="34" charset="0"/>
              </a:rPr>
              <a:t>VISSUTO:</a:t>
            </a:r>
          </a:p>
          <a:p>
            <a:pPr lvl="0" algn="ctr">
              <a:lnSpc>
                <a:spcPct val="150000"/>
              </a:lnSpc>
            </a:pPr>
            <a:r>
              <a:rPr kumimoji="0" lang="it-IT" altLang="it-IT" sz="1700" b="0" i="0" u="none" strike="noStrike" cap="none" normalizeH="0" baseline="0" dirty="0">
                <a:ln>
                  <a:noFill/>
                </a:ln>
                <a:effectLst/>
                <a:latin typeface="Calibri" panose="020F0502020204030204" pitchFamily="34" charset="0"/>
                <a:cs typeface="Calibri" panose="020F0502020204030204" pitchFamily="34" charset="0"/>
              </a:rPr>
              <a:t>Le persone con obesità possono affrontano</a:t>
            </a:r>
            <a:r>
              <a:rPr kumimoji="0" lang="it-IT" altLang="it-IT" sz="1700" b="1" i="0" u="none" strike="noStrike" cap="none" normalizeH="0" baseline="0" dirty="0">
                <a:ln>
                  <a:noFill/>
                </a:ln>
                <a:effectLst/>
                <a:latin typeface="Calibri" panose="020F0502020204030204" pitchFamily="34" charset="0"/>
                <a:cs typeface="Calibri" panose="020F0502020204030204" pitchFamily="34" charset="0"/>
              </a:rPr>
              <a:t> atteggiamenti negativi espliciti </a:t>
            </a:r>
            <a:r>
              <a:rPr kumimoji="0" lang="it-IT" altLang="it-IT" sz="1700" b="0" i="0" u="none" strike="noStrike" cap="none" normalizeH="0" baseline="0" dirty="0">
                <a:ln>
                  <a:noFill/>
                </a:ln>
                <a:effectLst/>
                <a:latin typeface="Calibri" panose="020F0502020204030204" pitchFamily="34" charset="0"/>
                <a:cs typeface="Calibri" panose="020F0502020204030204" pitchFamily="34" charset="0"/>
              </a:rPr>
              <a:t>e </a:t>
            </a:r>
            <a:r>
              <a:rPr kumimoji="0" lang="it-IT" altLang="it-IT" sz="1700" b="1" i="0" u="none" strike="noStrike" cap="none" normalizeH="0" baseline="0" dirty="0">
                <a:ln>
                  <a:noFill/>
                </a:ln>
                <a:effectLst/>
                <a:latin typeface="Calibri" panose="020F0502020204030204" pitchFamily="34" charset="0"/>
                <a:cs typeface="Calibri" panose="020F0502020204030204" pitchFamily="34" charset="0"/>
              </a:rPr>
              <a:t>discriminazione </a:t>
            </a:r>
            <a:r>
              <a:rPr kumimoji="0" lang="it-IT" altLang="it-IT" sz="1700" i="0" u="none" strike="noStrike" cap="none" normalizeH="0" baseline="0" dirty="0">
                <a:ln>
                  <a:noFill/>
                </a:ln>
                <a:effectLst/>
                <a:latin typeface="Calibri" panose="020F0502020204030204" pitchFamily="34" charset="0"/>
                <a:cs typeface="Calibri" panose="020F0502020204030204" pitchFamily="34" charset="0"/>
              </a:rPr>
              <a:t>nella loro quotidianità.</a:t>
            </a:r>
            <a:endParaRPr lang="it-IT" altLang="it-IT" sz="1700" dirty="0">
              <a:latin typeface="Calibri" panose="020F0502020204030204" pitchFamily="34" charset="0"/>
              <a:cs typeface="Calibri" panose="020F0502020204030204" pitchFamily="34" charset="0"/>
            </a:endParaRPr>
          </a:p>
          <a:p>
            <a:pPr marL="285750" lvl="0" indent="-285750">
              <a:lnSpc>
                <a:spcPct val="150000"/>
              </a:lnSpc>
              <a:buFont typeface="Arial" panose="020B0604020202020204" pitchFamily="34" charset="0"/>
              <a:buChar char="•"/>
            </a:pPr>
            <a:r>
              <a:rPr lang="it-IT" altLang="it-IT" sz="1700" b="1" dirty="0">
                <a:latin typeface="Calibri" panose="020F0502020204030204" pitchFamily="34" charset="0"/>
                <a:cs typeface="Calibri" panose="020F0502020204030204" pitchFamily="34" charset="0"/>
              </a:rPr>
              <a:t>ANTICIPATO:</a:t>
            </a:r>
          </a:p>
          <a:p>
            <a:pPr lvl="1" algn="ctr">
              <a:lnSpc>
                <a:spcPct val="150000"/>
              </a:lnSpc>
            </a:pPr>
            <a:r>
              <a:rPr lang="it-IT" altLang="it-IT" sz="1700" dirty="0">
                <a:latin typeface="Calibri" panose="020F0502020204030204" pitchFamily="34" charset="0"/>
                <a:cs typeface="Calibri" panose="020F0502020204030204" pitchFamily="34" charset="0"/>
              </a:rPr>
              <a:t>Le persone con obesità p</a:t>
            </a:r>
            <a:r>
              <a:rPr kumimoji="0" lang="it-IT" altLang="it-IT" sz="1700" b="0" i="0" u="none" strike="noStrike" cap="none" normalizeH="0" baseline="0" dirty="0">
                <a:ln>
                  <a:noFill/>
                </a:ln>
                <a:effectLst/>
                <a:latin typeface="Calibri" panose="020F0502020204030204" pitchFamily="34" charset="0"/>
                <a:cs typeface="Calibri" panose="020F0502020204030204" pitchFamily="34" charset="0"/>
              </a:rPr>
              <a:t>revedono l’esposizione a queste esperienze con preoccupazione, disagio o evitamento.</a:t>
            </a: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it-IT" altLang="it-IT" sz="1700" b="1" i="0" u="none" strike="noStrike" cap="none" normalizeH="0" baseline="0" dirty="0">
                <a:ln>
                  <a:noFill/>
                </a:ln>
                <a:effectLst/>
                <a:latin typeface="Calibri" panose="020F0502020204030204" pitchFamily="34" charset="0"/>
                <a:cs typeface="Calibri" panose="020F0502020204030204" pitchFamily="34" charset="0"/>
              </a:rPr>
              <a:t>INTERIORIZZATO:</a:t>
            </a:r>
          </a:p>
          <a:p>
            <a:pPr lvl="0" algn="ctr">
              <a:lnSpc>
                <a:spcPct val="150000"/>
              </a:lnSpc>
            </a:pPr>
            <a:r>
              <a:rPr lang="it-IT" altLang="it-IT" sz="1700" dirty="0">
                <a:latin typeface="Calibri" panose="020F0502020204030204" pitchFamily="34" charset="0"/>
                <a:cs typeface="Calibri" panose="020F0502020204030204" pitchFamily="34" charset="0"/>
              </a:rPr>
              <a:t>Le persone con obesità </a:t>
            </a:r>
            <a:r>
              <a:rPr kumimoji="0" lang="it-IT" altLang="it-IT" sz="1700" b="0" i="0" u="none" strike="noStrike" cap="none" normalizeH="0" baseline="0" dirty="0">
                <a:ln>
                  <a:noFill/>
                </a:ln>
                <a:effectLst/>
                <a:latin typeface="Calibri" panose="020F0502020204030204" pitchFamily="34" charset="0"/>
                <a:cs typeface="Calibri" panose="020F0502020204030204" pitchFamily="34" charset="0"/>
              </a:rPr>
              <a:t>divenendo loro stesse critiche e svalutanti verso se stesse.</a:t>
            </a:r>
          </a:p>
          <a:p>
            <a:pPr marR="0" lvl="0" algn="l" defTabSz="914400" rtl="0" eaLnBrk="0" fontAlgn="base" latinLnBrk="0" hangingPunct="0">
              <a:lnSpc>
                <a:spcPct val="150000"/>
              </a:lnSpc>
              <a:spcBef>
                <a:spcPct val="0"/>
              </a:spcBef>
              <a:spcAft>
                <a:spcPct val="0"/>
              </a:spcAft>
              <a:buClrTx/>
              <a:buSzTx/>
              <a:tabLst/>
            </a:pPr>
            <a:endParaRPr kumimoji="0" lang="it-IT" altLang="it-IT" sz="1800" b="0" i="0" u="none" strike="noStrike" cap="none" normalizeH="0" baseline="0" dirty="0">
              <a:ln>
                <a:noFill/>
              </a:ln>
              <a:effectLst/>
              <a:latin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it-IT" sz="1700" b="1" i="1" dirty="0">
                <a:latin typeface="Calibri" panose="020F0502020204030204" pitchFamily="34" charset="0"/>
                <a:cs typeface="Calibri" panose="020F0502020204030204" pitchFamily="34" charset="0"/>
              </a:rPr>
              <a:t>Pearl &amp; </a:t>
            </a:r>
            <a:r>
              <a:rPr lang="it-IT" sz="1700" b="1" i="1" dirty="0" err="1">
                <a:latin typeface="Calibri" panose="020F0502020204030204" pitchFamily="34" charset="0"/>
                <a:cs typeface="Calibri" panose="020F0502020204030204" pitchFamily="34" charset="0"/>
              </a:rPr>
              <a:t>Puhl</a:t>
            </a:r>
            <a:r>
              <a:rPr lang="it-IT" sz="1700" b="1" i="1" dirty="0">
                <a:latin typeface="Calibri" panose="020F0502020204030204" pitchFamily="34" charset="0"/>
                <a:cs typeface="Calibri" panose="020F0502020204030204" pitchFamily="34" charset="0"/>
              </a:rPr>
              <a:t> </a:t>
            </a:r>
            <a:r>
              <a:rPr lang="it-IT" sz="1700" dirty="0">
                <a:latin typeface="Calibri" panose="020F0502020204030204" pitchFamily="34" charset="0"/>
                <a:cs typeface="Calibri" panose="020F0502020204030204" pitchFamily="34" charset="0"/>
              </a:rPr>
              <a:t>(2018) suggeriscono che sia </a:t>
            </a:r>
            <a:r>
              <a:rPr lang="it-IT" sz="1700" b="1" dirty="0">
                <a:latin typeface="Calibri" panose="020F0502020204030204" pitchFamily="34" charset="0"/>
                <a:cs typeface="Calibri" panose="020F0502020204030204" pitchFamily="34" charset="0"/>
              </a:rPr>
              <a:t>l’interiorizzazione dello stigma </a:t>
            </a:r>
            <a:r>
              <a:rPr lang="it-IT" sz="1700" dirty="0">
                <a:latin typeface="Calibri" panose="020F0502020204030204" pitchFamily="34" charset="0"/>
                <a:cs typeface="Calibri" panose="020F0502020204030204" pitchFamily="34" charset="0"/>
              </a:rPr>
              <a:t>la determinate principale che </a:t>
            </a:r>
            <a:r>
              <a:rPr lang="it-IT" sz="1700" b="1" dirty="0">
                <a:latin typeface="Calibri" panose="020F0502020204030204" pitchFamily="34" charset="0"/>
                <a:cs typeface="Calibri" panose="020F0502020204030204" pitchFamily="34" charset="0"/>
              </a:rPr>
              <a:t>aumenta i rischi per la salute fisica e psicologica</a:t>
            </a:r>
            <a:r>
              <a:rPr lang="it-IT" sz="1700" dirty="0">
                <a:latin typeface="Calibri" panose="020F0502020204030204" pitchFamily="34" charset="0"/>
                <a:cs typeface="Calibri" panose="020F0502020204030204" pitchFamily="34" charset="0"/>
              </a:rPr>
              <a:t>.</a:t>
            </a:r>
          </a:p>
        </p:txBody>
      </p:sp>
      <p:sp>
        <p:nvSpPr>
          <p:cNvPr id="6" name="CasellaDiTesto 5">
            <a:extLst>
              <a:ext uri="{FF2B5EF4-FFF2-40B4-BE49-F238E27FC236}">
                <a16:creationId xmlns:a16="http://schemas.microsoft.com/office/drawing/2014/main" id="{401C3A20-0426-786B-7CF8-243F96B98134}"/>
              </a:ext>
            </a:extLst>
          </p:cNvPr>
          <p:cNvSpPr txBox="1"/>
          <p:nvPr/>
        </p:nvSpPr>
        <p:spPr>
          <a:xfrm>
            <a:off x="9144000" y="1863512"/>
            <a:ext cx="6096000" cy="323165"/>
          </a:xfrm>
          <a:prstGeom prst="rect">
            <a:avLst/>
          </a:prstGeom>
          <a:noFill/>
        </p:spPr>
        <p:txBody>
          <a:bodyPr wrap="square">
            <a:spAutoFit/>
          </a:bodyPr>
          <a:lstStyle/>
          <a:p>
            <a:r>
              <a:rPr lang="it-IT" sz="1500" b="1" i="1" dirty="0" err="1">
                <a:latin typeface="Calibri" panose="020F0502020204030204" pitchFamily="34" charset="0"/>
                <a:cs typeface="Calibri" panose="020F0502020204030204" pitchFamily="34" charset="0"/>
              </a:rPr>
              <a:t>McGarrity</a:t>
            </a:r>
            <a:r>
              <a:rPr lang="it-IT" sz="1500" b="1" i="1" dirty="0">
                <a:latin typeface="Calibri" panose="020F0502020204030204" pitchFamily="34" charset="0"/>
                <a:cs typeface="Calibri" panose="020F0502020204030204" pitchFamily="34" charset="0"/>
              </a:rPr>
              <a:t> et al., 2025</a:t>
            </a:r>
          </a:p>
        </p:txBody>
      </p:sp>
    </p:spTree>
    <p:extLst>
      <p:ext uri="{BB962C8B-B14F-4D97-AF65-F5344CB8AC3E}">
        <p14:creationId xmlns:p14="http://schemas.microsoft.com/office/powerpoint/2010/main" val="147749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2327DACD-CAC5-E12A-C82C-BD4A83F7CA55}"/>
              </a:ext>
            </a:extLst>
          </p:cNvPr>
          <p:cNvSpPr txBox="1"/>
          <p:nvPr/>
        </p:nvSpPr>
        <p:spPr>
          <a:xfrm>
            <a:off x="325678" y="1172207"/>
            <a:ext cx="7589597" cy="1621470"/>
          </a:xfrm>
          <a:prstGeom prst="rect">
            <a:avLst/>
          </a:prstGeom>
          <a:noFill/>
        </p:spPr>
        <p:txBody>
          <a:bodyPr wrap="square">
            <a:spAutoFit/>
          </a:bodyPr>
          <a:lstStyle/>
          <a:p>
            <a:pPr algn="just">
              <a:lnSpc>
                <a:spcPct val="150000"/>
              </a:lnSpc>
            </a:pPr>
            <a:r>
              <a:rPr lang="it-IT" sz="1700" dirty="0">
                <a:latin typeface="Calibri" panose="020F0502020204030204" pitchFamily="34" charset="0"/>
                <a:cs typeface="Calibri" panose="020F0502020204030204" pitchFamily="34" charset="0"/>
              </a:rPr>
              <a:t>Il  modello complesso multilivello di </a:t>
            </a:r>
            <a:r>
              <a:rPr lang="it-IT" sz="1700" b="1" i="1" dirty="0" err="1">
                <a:latin typeface="Calibri" panose="020F0502020204030204" pitchFamily="34" charset="0"/>
                <a:cs typeface="Calibri" panose="020F0502020204030204" pitchFamily="34" charset="0"/>
              </a:rPr>
              <a:t>Bronfenbrenner</a:t>
            </a:r>
            <a:r>
              <a:rPr lang="it-IT" sz="1700" dirty="0">
                <a:latin typeface="Calibri" panose="020F0502020204030204" pitchFamily="34" charset="0"/>
                <a:cs typeface="Calibri" panose="020F0502020204030204" pitchFamily="34" charset="0"/>
              </a:rPr>
              <a:t> suggerisce che:</a:t>
            </a:r>
          </a:p>
          <a:p>
            <a:pPr algn="ctr">
              <a:lnSpc>
                <a:spcPct val="150000"/>
              </a:lnSpc>
            </a:pPr>
            <a:r>
              <a:rPr lang="it-IT" sz="1700" dirty="0">
                <a:latin typeface="Calibri" panose="020F0502020204030204" pitchFamily="34" charset="0"/>
                <a:cs typeface="Calibri" panose="020F0502020204030204" pitchFamily="34" charset="0"/>
              </a:rPr>
              <a:t>«Lo sviluppo delle caratteristiche psicologiche di una persona e il suo comportamento, sono il  risultato dell’interazione dinamica tra </a:t>
            </a:r>
            <a:r>
              <a:rPr lang="it-IT" sz="1700" b="1" dirty="0">
                <a:latin typeface="Calibri" panose="020F0502020204030204" pitchFamily="34" charset="0"/>
                <a:cs typeface="Calibri" panose="020F0502020204030204" pitchFamily="34" charset="0"/>
              </a:rPr>
              <a:t>l’individuo e i suoi  contesti fisici e sociali</a:t>
            </a:r>
            <a:r>
              <a:rPr lang="it-IT" sz="1700" dirty="0">
                <a:latin typeface="Calibri" panose="020F0502020204030204" pitchFamily="34" charset="0"/>
                <a:cs typeface="Calibri" panose="020F0502020204030204" pitchFamily="34" charset="0"/>
              </a:rPr>
              <a:t>».</a:t>
            </a:r>
          </a:p>
        </p:txBody>
      </p:sp>
      <p:sp>
        <p:nvSpPr>
          <p:cNvPr id="8" name="CasellaDiTesto 7">
            <a:extLst>
              <a:ext uri="{FF2B5EF4-FFF2-40B4-BE49-F238E27FC236}">
                <a16:creationId xmlns:a16="http://schemas.microsoft.com/office/drawing/2014/main" id="{54AF9083-751F-AF98-F638-A4F1B1527456}"/>
              </a:ext>
            </a:extLst>
          </p:cNvPr>
          <p:cNvSpPr txBox="1"/>
          <p:nvPr/>
        </p:nvSpPr>
        <p:spPr>
          <a:xfrm>
            <a:off x="317460" y="5425867"/>
            <a:ext cx="10868283" cy="464871"/>
          </a:xfrm>
          <a:prstGeom prst="rect">
            <a:avLst/>
          </a:prstGeom>
          <a:noFill/>
        </p:spPr>
        <p:txBody>
          <a:bodyPr wrap="square">
            <a:spAutoFit/>
          </a:bodyPr>
          <a:lstStyle/>
          <a:p>
            <a:pPr>
              <a:lnSpc>
                <a:spcPct val="150000"/>
              </a:lnSpc>
            </a:pPr>
            <a:endParaRPr lang="it-IT" dirty="0">
              <a:latin typeface="Calibri" panose="020F0502020204030204" pitchFamily="34" charset="0"/>
              <a:cs typeface="Calibri" panose="020F0502020204030204" pitchFamily="34" charset="0"/>
            </a:endParaRPr>
          </a:p>
        </p:txBody>
      </p:sp>
      <p:pic>
        <p:nvPicPr>
          <p:cNvPr id="2" name="Immagine 1">
            <a:extLst>
              <a:ext uri="{FF2B5EF4-FFF2-40B4-BE49-F238E27FC236}">
                <a16:creationId xmlns:a16="http://schemas.microsoft.com/office/drawing/2014/main" id="{174C72A0-66FF-FD04-7FA4-2D81B509D07F}"/>
              </a:ext>
            </a:extLst>
          </p:cNvPr>
          <p:cNvPicPr>
            <a:picLocks noChangeAspect="1"/>
          </p:cNvPicPr>
          <p:nvPr/>
        </p:nvPicPr>
        <p:blipFill rotWithShape="1">
          <a:blip r:embed="rId3"/>
          <a:srcRect t="12986" b="14505"/>
          <a:stretch/>
        </p:blipFill>
        <p:spPr>
          <a:xfrm rot="5400000">
            <a:off x="8335395" y="839232"/>
            <a:ext cx="3308224" cy="3394554"/>
          </a:xfrm>
          <a:prstGeom prst="rect">
            <a:avLst/>
          </a:prstGeom>
        </p:spPr>
      </p:pic>
      <p:sp>
        <p:nvSpPr>
          <p:cNvPr id="5" name="CasellaDiTesto 4">
            <a:extLst>
              <a:ext uri="{FF2B5EF4-FFF2-40B4-BE49-F238E27FC236}">
                <a16:creationId xmlns:a16="http://schemas.microsoft.com/office/drawing/2014/main" id="{8B172EDF-E1E2-DAB9-D175-1ADCBD09EFFA}"/>
              </a:ext>
            </a:extLst>
          </p:cNvPr>
          <p:cNvSpPr txBox="1"/>
          <p:nvPr/>
        </p:nvSpPr>
        <p:spPr>
          <a:xfrm>
            <a:off x="325677" y="2844613"/>
            <a:ext cx="11361107" cy="3542124"/>
          </a:xfrm>
          <a:prstGeom prst="rect">
            <a:avLst/>
          </a:prstGeom>
          <a:noFill/>
        </p:spPr>
        <p:txBody>
          <a:bodyPr wrap="square">
            <a:spAutoFit/>
          </a:bodyPr>
          <a:lstStyle/>
          <a:p>
            <a:pPr algn="just">
              <a:lnSpc>
                <a:spcPct val="150000"/>
              </a:lnSpc>
            </a:pPr>
            <a:r>
              <a:rPr lang="it-IT" sz="1700" dirty="0">
                <a:latin typeface="Calibri" panose="020F0502020204030204" pitchFamily="34" charset="0"/>
                <a:ea typeface="Calibri" panose="020F0502020204030204" pitchFamily="34" charset="0"/>
                <a:cs typeface="Calibri" panose="020F0502020204030204" pitchFamily="34" charset="0"/>
              </a:rPr>
              <a:t>Lo stigma per il peso è pervasivo e agisce su diverse dimensioni personali: </a:t>
            </a:r>
          </a:p>
          <a:p>
            <a:pPr marL="742950" lvl="1" indent="-285750" algn="just">
              <a:lnSpc>
                <a:spcPct val="150000"/>
              </a:lnSpc>
              <a:buFont typeface="Arial" panose="020B0604020202020204" pitchFamily="34" charset="0"/>
              <a:buChar char="•"/>
            </a:pPr>
            <a:r>
              <a:rPr lang="it-IT" sz="1700" dirty="0">
                <a:latin typeface="Calibri" panose="020F0502020204030204" pitchFamily="34" charset="0"/>
                <a:ea typeface="Calibri" panose="020F0502020204030204" pitchFamily="34" charset="0"/>
                <a:cs typeface="Calibri" panose="020F0502020204030204" pitchFamily="34" charset="0"/>
              </a:rPr>
              <a:t>Costrutto Individuale (l’idea di se),</a:t>
            </a:r>
          </a:p>
          <a:p>
            <a:pPr marL="800100" lvl="1" indent="-342900" algn="just">
              <a:lnSpc>
                <a:spcPct val="150000"/>
              </a:lnSpc>
              <a:buFont typeface="Arial" panose="020B0604020202020204" pitchFamily="34" charset="0"/>
              <a:buChar char="•"/>
            </a:pPr>
            <a:r>
              <a:rPr lang="it-IT" sz="1700" dirty="0">
                <a:latin typeface="Calibri" panose="020F0502020204030204" pitchFamily="34" charset="0"/>
                <a:ea typeface="Calibri" panose="020F0502020204030204" pitchFamily="34" charset="0"/>
                <a:cs typeface="Calibri" panose="020F0502020204030204" pitchFamily="34" charset="0"/>
              </a:rPr>
              <a:t>Vissuto Interpersonale (come mi vedo in relazione agli altri),</a:t>
            </a:r>
          </a:p>
          <a:p>
            <a:pPr marL="800100" lvl="1" indent="-342900" algn="just">
              <a:lnSpc>
                <a:spcPct val="150000"/>
              </a:lnSpc>
              <a:buFont typeface="Arial" panose="020B0604020202020204" pitchFamily="34" charset="0"/>
              <a:buChar char="•"/>
            </a:pPr>
            <a:r>
              <a:rPr lang="it-IT" sz="1700" dirty="0">
                <a:latin typeface="Calibri" panose="020F0502020204030204" pitchFamily="34" charset="0"/>
                <a:ea typeface="Calibri" panose="020F0502020204030204" pitchFamily="34" charset="0"/>
                <a:cs typeface="Calibri" panose="020F0502020204030204" pitchFamily="34" charset="0"/>
              </a:rPr>
              <a:t>Sociale (come mi vedo nella società).</a:t>
            </a:r>
          </a:p>
          <a:p>
            <a:pPr lvl="1" algn="just">
              <a:lnSpc>
                <a:spcPct val="150000"/>
              </a:lnSpc>
            </a:pPr>
            <a:endParaRPr lang="it-IT" sz="1700"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it-IT" sz="1700" dirty="0">
                <a:latin typeface="Calibri" panose="020F0502020204030204" pitchFamily="34" charset="0"/>
                <a:cs typeface="Calibri" panose="020F0502020204030204" pitchFamily="34" charset="0"/>
              </a:rPr>
              <a:t>Lo </a:t>
            </a:r>
            <a:r>
              <a:rPr lang="it-IT" sz="1700" b="1" dirty="0">
                <a:latin typeface="Calibri" panose="020F0502020204030204" pitchFamily="34" charset="0"/>
                <a:cs typeface="Calibri" panose="020F0502020204030204" pitchFamily="34" charset="0"/>
              </a:rPr>
              <a:t>stigma per il peso mina </a:t>
            </a:r>
            <a:r>
              <a:rPr lang="it-IT" sz="1700" dirty="0">
                <a:latin typeface="Calibri" panose="020F0502020204030204" pitchFamily="34" charset="0"/>
                <a:cs typeface="Calibri" panose="020F0502020204030204" pitchFamily="34" charset="0"/>
              </a:rPr>
              <a:t>il </a:t>
            </a:r>
            <a:r>
              <a:rPr lang="it-IT" sz="1700" b="1" dirty="0">
                <a:latin typeface="Calibri" panose="020F0502020204030204" pitchFamily="34" charset="0"/>
                <a:cs typeface="Calibri" panose="020F0502020204030204" pitchFamily="34" charset="0"/>
              </a:rPr>
              <a:t>Senso di Autoefficacia </a:t>
            </a:r>
            <a:r>
              <a:rPr lang="it-IT" sz="1700" dirty="0">
                <a:latin typeface="Calibri" panose="020F0502020204030204" pitchFamily="34" charset="0"/>
                <a:cs typeface="Calibri" panose="020F0502020204030204" pitchFamily="34" charset="0"/>
              </a:rPr>
              <a:t>e con esso </a:t>
            </a:r>
            <a:r>
              <a:rPr lang="it-IT" sz="1700" b="1" dirty="0">
                <a:latin typeface="Calibri" panose="020F0502020204030204" pitchFamily="34" charset="0"/>
                <a:cs typeface="Calibri" panose="020F0502020204030204" pitchFamily="34" charset="0"/>
              </a:rPr>
              <a:t>la capacità </a:t>
            </a:r>
            <a:r>
              <a:rPr lang="it-IT" sz="1700" dirty="0">
                <a:latin typeface="Calibri" panose="020F0502020204030204" pitchFamily="34" charset="0"/>
                <a:cs typeface="Calibri" panose="020F0502020204030204" pitchFamily="34" charset="0"/>
              </a:rPr>
              <a:t>dell’individuo di compiere azioni rilevanti per la propria identità e la propria esistenza, compreso la pianificazione e la </a:t>
            </a:r>
            <a:r>
              <a:rPr lang="it-IT" sz="1700" b="1" dirty="0">
                <a:latin typeface="Calibri" panose="020F0502020204030204" pitchFamily="34" charset="0"/>
                <a:cs typeface="Calibri" panose="020F0502020204030204" pitchFamily="34" charset="0"/>
              </a:rPr>
              <a:t>messa in atto di comportamenti orientati al proprio benessere e alla propria salute.</a:t>
            </a:r>
          </a:p>
          <a:p>
            <a:pPr algn="r">
              <a:lnSpc>
                <a:spcPct val="150000"/>
              </a:lnSpc>
            </a:pPr>
            <a:r>
              <a:rPr lang="it-IT" sz="1500" b="1" i="1" dirty="0" err="1">
                <a:latin typeface="Calibri" panose="020F0502020204030204" pitchFamily="34" charset="0"/>
                <a:cs typeface="Calibri" panose="020F0502020204030204" pitchFamily="34" charset="0"/>
              </a:rPr>
              <a:t>McGarrity</a:t>
            </a:r>
            <a:r>
              <a:rPr lang="it-IT" sz="1500" b="1" i="1" dirty="0">
                <a:latin typeface="Calibri" panose="020F0502020204030204" pitchFamily="34" charset="0"/>
                <a:cs typeface="Calibri" panose="020F0502020204030204" pitchFamily="34" charset="0"/>
              </a:rPr>
              <a:t> et al., 2025</a:t>
            </a:r>
            <a:endParaRPr lang="it-IT" sz="1500" dirty="0">
              <a:latin typeface="Calibri" panose="020F0502020204030204" pitchFamily="34" charset="0"/>
              <a:ea typeface="Calibri" panose="020F0502020204030204" pitchFamily="34" charset="0"/>
              <a:cs typeface="Calibri" panose="020F0502020204030204" pitchFamily="34" charset="0"/>
            </a:endParaRPr>
          </a:p>
        </p:txBody>
      </p:sp>
      <p:sp>
        <p:nvSpPr>
          <p:cNvPr id="7" name="Titolo 1">
            <a:extLst>
              <a:ext uri="{FF2B5EF4-FFF2-40B4-BE49-F238E27FC236}">
                <a16:creationId xmlns:a16="http://schemas.microsoft.com/office/drawing/2014/main" id="{FBB52420-1B4E-CA5A-822E-6D1216A642BF}"/>
              </a:ext>
            </a:extLst>
          </p:cNvPr>
          <p:cNvSpPr txBox="1">
            <a:spLocks/>
          </p:cNvSpPr>
          <p:nvPr/>
        </p:nvSpPr>
        <p:spPr>
          <a:xfrm>
            <a:off x="1097280" y="407375"/>
            <a:ext cx="10058400" cy="823416"/>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3500" dirty="0">
                <a:solidFill>
                  <a:srgbClr val="374D81"/>
                </a:solidFill>
                <a:latin typeface="Calibri" panose="020F0502020204030204" pitchFamily="34" charset="0"/>
                <a:cs typeface="Calibri" panose="020F0502020204030204" pitchFamily="34" charset="0"/>
              </a:rPr>
              <a:t>Società, individuo e comportamento</a:t>
            </a:r>
          </a:p>
        </p:txBody>
      </p:sp>
    </p:spTree>
    <p:extLst>
      <p:ext uri="{BB962C8B-B14F-4D97-AF65-F5344CB8AC3E}">
        <p14:creationId xmlns:p14="http://schemas.microsoft.com/office/powerpoint/2010/main" val="326322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008B5-33E2-6CEE-A197-6C018DF448D1}"/>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725B9AE7-1FF9-DF41-9669-958188D30AE5}"/>
              </a:ext>
            </a:extLst>
          </p:cNvPr>
          <p:cNvPicPr>
            <a:picLocks noChangeAspect="1"/>
          </p:cNvPicPr>
          <p:nvPr/>
        </p:nvPicPr>
        <p:blipFill>
          <a:blip r:embed="rId3"/>
          <a:srcRect t="8512"/>
          <a:stretch>
            <a:fillRect/>
          </a:stretch>
        </p:blipFill>
        <p:spPr>
          <a:xfrm>
            <a:off x="3435170" y="2324385"/>
            <a:ext cx="7772400" cy="3992333"/>
          </a:xfrm>
          <a:prstGeom prst="rect">
            <a:avLst/>
          </a:prstGeom>
        </p:spPr>
      </p:pic>
      <p:sp>
        <p:nvSpPr>
          <p:cNvPr id="5" name="CasellaDiTesto 4">
            <a:extLst>
              <a:ext uri="{FF2B5EF4-FFF2-40B4-BE49-F238E27FC236}">
                <a16:creationId xmlns:a16="http://schemas.microsoft.com/office/drawing/2014/main" id="{8F218298-0BC3-A042-9D35-D2D219A61CC7}"/>
              </a:ext>
            </a:extLst>
          </p:cNvPr>
          <p:cNvSpPr txBox="1"/>
          <p:nvPr/>
        </p:nvSpPr>
        <p:spPr>
          <a:xfrm>
            <a:off x="4291844" y="3749474"/>
            <a:ext cx="1634836" cy="954107"/>
          </a:xfrm>
          <a:prstGeom prst="rect">
            <a:avLst/>
          </a:prstGeom>
          <a:solidFill>
            <a:schemeClr val="bg1"/>
          </a:solidFill>
        </p:spPr>
        <p:txBody>
          <a:bodyPr wrap="square" rtlCol="0">
            <a:spAutoFit/>
          </a:bodyPr>
          <a:lstStyle/>
          <a:p>
            <a:r>
              <a:rPr lang="it-IT" sz="1000" b="1" dirty="0"/>
              <a:t>Politiche discriminatorie</a:t>
            </a:r>
          </a:p>
          <a:p>
            <a:endParaRPr lang="it-IT" sz="200" b="1" dirty="0"/>
          </a:p>
          <a:p>
            <a:r>
              <a:rPr lang="it-IT" sz="1000" b="1" dirty="0"/>
              <a:t>Cultura non inclusiva</a:t>
            </a:r>
          </a:p>
          <a:p>
            <a:endParaRPr lang="it-IT" sz="200" b="1" dirty="0"/>
          </a:p>
          <a:p>
            <a:r>
              <a:rPr lang="it-IT" sz="1000" b="1" dirty="0"/>
              <a:t>Supporti architettonici non adeguati</a:t>
            </a:r>
          </a:p>
          <a:p>
            <a:endParaRPr lang="it-IT" sz="200" b="1" dirty="0"/>
          </a:p>
          <a:p>
            <a:r>
              <a:rPr lang="it-IT" sz="1000" b="1" dirty="0"/>
              <a:t>Negazione delle cure</a:t>
            </a:r>
          </a:p>
        </p:txBody>
      </p:sp>
      <p:sp>
        <p:nvSpPr>
          <p:cNvPr id="11" name="CasellaDiTesto 10">
            <a:extLst>
              <a:ext uri="{FF2B5EF4-FFF2-40B4-BE49-F238E27FC236}">
                <a16:creationId xmlns:a16="http://schemas.microsoft.com/office/drawing/2014/main" id="{13AFEA84-7CF5-3186-C99A-70E3C30575D9}"/>
              </a:ext>
            </a:extLst>
          </p:cNvPr>
          <p:cNvSpPr txBox="1"/>
          <p:nvPr/>
        </p:nvSpPr>
        <p:spPr>
          <a:xfrm>
            <a:off x="6624026" y="3731002"/>
            <a:ext cx="1634836" cy="1600438"/>
          </a:xfrm>
          <a:prstGeom prst="rect">
            <a:avLst/>
          </a:prstGeom>
          <a:solidFill>
            <a:schemeClr val="bg1"/>
          </a:solidFill>
        </p:spPr>
        <p:txBody>
          <a:bodyPr wrap="square" rtlCol="0">
            <a:spAutoFit/>
          </a:bodyPr>
          <a:lstStyle/>
          <a:p>
            <a:r>
              <a:rPr lang="it-IT" sz="1000" b="1" dirty="0"/>
              <a:t>Disprezzo e colpa</a:t>
            </a:r>
          </a:p>
          <a:p>
            <a:endParaRPr lang="it-IT" sz="200" b="1" dirty="0"/>
          </a:p>
          <a:p>
            <a:r>
              <a:rPr lang="it-IT" sz="1000" b="1" dirty="0"/>
              <a:t>Assunzioni scorrette/non gentili</a:t>
            </a:r>
          </a:p>
          <a:p>
            <a:endParaRPr lang="it-IT" sz="200" b="1" dirty="0"/>
          </a:p>
          <a:p>
            <a:r>
              <a:rPr lang="it-IT" sz="1000" b="1" dirty="0"/>
              <a:t>Comunicazione non rispettosa</a:t>
            </a:r>
          </a:p>
          <a:p>
            <a:endParaRPr lang="it-IT" sz="200" b="1" dirty="0"/>
          </a:p>
          <a:p>
            <a:r>
              <a:rPr lang="it-IT" sz="1000" b="1" dirty="0"/>
              <a:t>Differenza di cura e trattamento</a:t>
            </a:r>
          </a:p>
          <a:p>
            <a:endParaRPr lang="it-IT" sz="200" b="1" dirty="0"/>
          </a:p>
          <a:p>
            <a:r>
              <a:rPr lang="it-IT" sz="1000" b="1" dirty="0"/>
              <a:t>Attribuzione di tutti i sintomi al peso</a:t>
            </a:r>
          </a:p>
        </p:txBody>
      </p:sp>
      <p:sp>
        <p:nvSpPr>
          <p:cNvPr id="15" name="CasellaDiTesto 14">
            <a:extLst>
              <a:ext uri="{FF2B5EF4-FFF2-40B4-BE49-F238E27FC236}">
                <a16:creationId xmlns:a16="http://schemas.microsoft.com/office/drawing/2014/main" id="{36E3D304-A68B-6680-43B7-3AE8711664A6}"/>
              </a:ext>
            </a:extLst>
          </p:cNvPr>
          <p:cNvSpPr txBox="1"/>
          <p:nvPr/>
        </p:nvSpPr>
        <p:spPr>
          <a:xfrm>
            <a:off x="8956208" y="3749474"/>
            <a:ext cx="1634836" cy="738664"/>
          </a:xfrm>
          <a:prstGeom prst="rect">
            <a:avLst/>
          </a:prstGeom>
          <a:solidFill>
            <a:schemeClr val="bg1"/>
          </a:solidFill>
        </p:spPr>
        <p:txBody>
          <a:bodyPr wrap="square" rtlCol="0">
            <a:spAutoFit/>
          </a:bodyPr>
          <a:lstStyle/>
          <a:p>
            <a:r>
              <a:rPr lang="it-IT" sz="1000" b="1" dirty="0"/>
              <a:t>Giudizio anticipato e maltrattamento</a:t>
            </a:r>
          </a:p>
          <a:p>
            <a:endParaRPr lang="it-IT" sz="200" b="1" dirty="0"/>
          </a:p>
          <a:p>
            <a:r>
              <a:rPr lang="it-IT" sz="1000" b="1" dirty="0"/>
              <a:t>Stigma interiorizzata e </a:t>
            </a:r>
            <a:r>
              <a:rPr lang="it-IT" sz="1000" b="1" dirty="0" err="1"/>
              <a:t>autostigma</a:t>
            </a:r>
            <a:endParaRPr lang="it-IT" sz="1000" b="1" dirty="0"/>
          </a:p>
        </p:txBody>
      </p:sp>
      <p:sp>
        <p:nvSpPr>
          <p:cNvPr id="16" name="CasellaDiTesto 15">
            <a:extLst>
              <a:ext uri="{FF2B5EF4-FFF2-40B4-BE49-F238E27FC236}">
                <a16:creationId xmlns:a16="http://schemas.microsoft.com/office/drawing/2014/main" id="{40C783D5-A6DD-EAC7-05C0-EDCAF2BBF1E4}"/>
              </a:ext>
            </a:extLst>
          </p:cNvPr>
          <p:cNvSpPr txBox="1"/>
          <p:nvPr/>
        </p:nvSpPr>
        <p:spPr>
          <a:xfrm>
            <a:off x="4042461" y="2641109"/>
            <a:ext cx="1710789" cy="276999"/>
          </a:xfrm>
          <a:prstGeom prst="rect">
            <a:avLst/>
          </a:prstGeom>
          <a:solidFill>
            <a:schemeClr val="bg1"/>
          </a:solidFill>
        </p:spPr>
        <p:txBody>
          <a:bodyPr wrap="none" rtlCol="0">
            <a:spAutoFit/>
          </a:bodyPr>
          <a:lstStyle/>
          <a:p>
            <a:r>
              <a:rPr lang="it-IT" sz="1200" b="1" dirty="0"/>
              <a:t>Istituzionale/strutturale</a:t>
            </a:r>
          </a:p>
        </p:txBody>
      </p:sp>
      <p:sp>
        <p:nvSpPr>
          <p:cNvPr id="17" name="CasellaDiTesto 16">
            <a:extLst>
              <a:ext uri="{FF2B5EF4-FFF2-40B4-BE49-F238E27FC236}">
                <a16:creationId xmlns:a16="http://schemas.microsoft.com/office/drawing/2014/main" id="{205A51E0-85C3-9534-C808-1F8178B5FD49}"/>
              </a:ext>
            </a:extLst>
          </p:cNvPr>
          <p:cNvSpPr txBox="1"/>
          <p:nvPr/>
        </p:nvSpPr>
        <p:spPr>
          <a:xfrm>
            <a:off x="6480616" y="2565420"/>
            <a:ext cx="1441119" cy="461665"/>
          </a:xfrm>
          <a:prstGeom prst="rect">
            <a:avLst/>
          </a:prstGeom>
          <a:solidFill>
            <a:schemeClr val="bg1"/>
          </a:solidFill>
        </p:spPr>
        <p:txBody>
          <a:bodyPr wrap="square" rtlCol="0">
            <a:spAutoFit/>
          </a:bodyPr>
          <a:lstStyle/>
          <a:p>
            <a:pPr algn="ctr"/>
            <a:r>
              <a:rPr lang="it-IT" sz="1200" b="1" dirty="0"/>
              <a:t>Interpersonale:</a:t>
            </a:r>
          </a:p>
          <a:p>
            <a:pPr algn="ctr"/>
            <a:r>
              <a:rPr lang="it-IT" sz="1200" b="1" dirty="0"/>
              <a:t>Implicita/esplicita</a:t>
            </a:r>
          </a:p>
        </p:txBody>
      </p:sp>
      <p:sp>
        <p:nvSpPr>
          <p:cNvPr id="10" name="Rettangolo con angoli arrotondati 9">
            <a:extLst>
              <a:ext uri="{FF2B5EF4-FFF2-40B4-BE49-F238E27FC236}">
                <a16:creationId xmlns:a16="http://schemas.microsoft.com/office/drawing/2014/main" id="{4379F498-69DF-FCDC-946A-1F820C9002F6}"/>
              </a:ext>
            </a:extLst>
          </p:cNvPr>
          <p:cNvSpPr/>
          <p:nvPr/>
        </p:nvSpPr>
        <p:spPr>
          <a:xfrm>
            <a:off x="1169111" y="2836533"/>
            <a:ext cx="1322479" cy="1934974"/>
          </a:xfrm>
          <a:prstGeom prst="roundRect">
            <a:avLst/>
          </a:prstGeom>
          <a:solidFill>
            <a:srgbClr val="FFFFFF"/>
          </a:solidFill>
          <a:ln w="508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8C7DCE77-4E58-FE9A-71D5-E1E0E6A7B3E2}"/>
              </a:ext>
            </a:extLst>
          </p:cNvPr>
          <p:cNvSpPr txBox="1"/>
          <p:nvPr/>
        </p:nvSpPr>
        <p:spPr>
          <a:xfrm>
            <a:off x="8817168" y="2617803"/>
            <a:ext cx="1441119" cy="276999"/>
          </a:xfrm>
          <a:prstGeom prst="rect">
            <a:avLst/>
          </a:prstGeom>
          <a:solidFill>
            <a:schemeClr val="bg1"/>
          </a:solidFill>
        </p:spPr>
        <p:txBody>
          <a:bodyPr wrap="square" rtlCol="0">
            <a:spAutoFit/>
          </a:bodyPr>
          <a:lstStyle/>
          <a:p>
            <a:pPr algn="ctr"/>
            <a:r>
              <a:rPr lang="it-IT" sz="1200" b="1" dirty="0"/>
              <a:t>Intrapersonale</a:t>
            </a:r>
          </a:p>
        </p:txBody>
      </p:sp>
      <p:sp>
        <p:nvSpPr>
          <p:cNvPr id="19" name="CasellaDiTesto 18">
            <a:extLst>
              <a:ext uri="{FF2B5EF4-FFF2-40B4-BE49-F238E27FC236}">
                <a16:creationId xmlns:a16="http://schemas.microsoft.com/office/drawing/2014/main" id="{E667911C-AB3C-CBB2-B3EA-AFBD8250C3FC}"/>
              </a:ext>
            </a:extLst>
          </p:cNvPr>
          <p:cNvSpPr txBox="1"/>
          <p:nvPr/>
        </p:nvSpPr>
        <p:spPr>
          <a:xfrm>
            <a:off x="6600810" y="5873888"/>
            <a:ext cx="1441119" cy="461665"/>
          </a:xfrm>
          <a:prstGeom prst="rect">
            <a:avLst/>
          </a:prstGeom>
          <a:solidFill>
            <a:schemeClr val="bg1"/>
          </a:solidFill>
        </p:spPr>
        <p:txBody>
          <a:bodyPr wrap="square" rtlCol="0">
            <a:spAutoFit/>
          </a:bodyPr>
          <a:lstStyle/>
          <a:p>
            <a:pPr algn="ctr"/>
            <a:r>
              <a:rPr lang="it-IT" sz="1200" b="1" dirty="0">
                <a:solidFill>
                  <a:srgbClr val="00A3B4"/>
                </a:solidFill>
              </a:rPr>
              <a:t>Esempi nei setting sanitari</a:t>
            </a:r>
          </a:p>
        </p:txBody>
      </p:sp>
      <p:sp>
        <p:nvSpPr>
          <p:cNvPr id="7" name="CasellaDiTesto 6">
            <a:extLst>
              <a:ext uri="{FF2B5EF4-FFF2-40B4-BE49-F238E27FC236}">
                <a16:creationId xmlns:a16="http://schemas.microsoft.com/office/drawing/2014/main" id="{90462B74-A835-E4CD-C20E-15635C4EC958}"/>
              </a:ext>
            </a:extLst>
          </p:cNvPr>
          <p:cNvSpPr txBox="1"/>
          <p:nvPr/>
        </p:nvSpPr>
        <p:spPr>
          <a:xfrm>
            <a:off x="1357425" y="3254462"/>
            <a:ext cx="1685209" cy="1222642"/>
          </a:xfrm>
          <a:prstGeom prst="rect">
            <a:avLst/>
          </a:prstGeom>
          <a:solidFill>
            <a:srgbClr val="FFFFFF"/>
          </a:solidFill>
          <a:ln w="28575">
            <a:solidFill>
              <a:srgbClr val="00A3B5"/>
            </a:solidFill>
            <a:prstDash val="dash"/>
          </a:ln>
        </p:spPr>
        <p:txBody>
          <a:bodyPr wrap="square" rtlCol="0">
            <a:spAutoFit/>
          </a:bodyPr>
          <a:lstStyle>
            <a:defPPr rtl="0">
              <a:defRPr lang="it-it"/>
            </a:defPPr>
            <a:lvl1pPr algn="ctr">
              <a:defRPr sz="1500" b="1">
                <a:latin typeface="Calibri" panose="020F0502020204030204" pitchFamily="34" charset="0"/>
                <a:cs typeface="Calibri" panose="020F0502020204030204" pitchFamily="34" charset="0"/>
              </a:defRPr>
            </a:lvl1pPr>
          </a:lstStyle>
          <a:p>
            <a:pPr algn="l">
              <a:lnSpc>
                <a:spcPct val="150000"/>
              </a:lnSpc>
            </a:pPr>
            <a:r>
              <a:rPr lang="it-IT" sz="1000" dirty="0"/>
              <a:t>X     Famigliari e pari</a:t>
            </a:r>
          </a:p>
          <a:p>
            <a:pPr algn="l">
              <a:lnSpc>
                <a:spcPct val="150000"/>
              </a:lnSpc>
            </a:pPr>
            <a:r>
              <a:rPr lang="it-IT" sz="1000" dirty="0"/>
              <a:t>X     Media</a:t>
            </a:r>
          </a:p>
          <a:p>
            <a:pPr algn="l">
              <a:lnSpc>
                <a:spcPct val="150000"/>
              </a:lnSpc>
            </a:pPr>
            <a:r>
              <a:rPr lang="it-IT" sz="1000" dirty="0"/>
              <a:t>X     Contesti educativi</a:t>
            </a:r>
          </a:p>
          <a:p>
            <a:pPr algn="l">
              <a:lnSpc>
                <a:spcPct val="150000"/>
              </a:lnSpc>
            </a:pPr>
            <a:r>
              <a:rPr lang="it-IT" sz="1000" dirty="0"/>
              <a:t>X    Contesto professionale</a:t>
            </a:r>
          </a:p>
          <a:p>
            <a:pPr algn="l">
              <a:lnSpc>
                <a:spcPct val="150000"/>
              </a:lnSpc>
            </a:pPr>
            <a:r>
              <a:rPr lang="it-IT" sz="1000" dirty="0"/>
              <a:t>X    Sistema sanitario</a:t>
            </a:r>
          </a:p>
        </p:txBody>
      </p:sp>
      <p:sp>
        <p:nvSpPr>
          <p:cNvPr id="12" name="Titolo 1">
            <a:extLst>
              <a:ext uri="{FF2B5EF4-FFF2-40B4-BE49-F238E27FC236}">
                <a16:creationId xmlns:a16="http://schemas.microsoft.com/office/drawing/2014/main" id="{90D7A758-882C-2AA4-2E90-7DB1E6A253B1}"/>
              </a:ext>
            </a:extLst>
          </p:cNvPr>
          <p:cNvSpPr txBox="1">
            <a:spLocks/>
          </p:cNvSpPr>
          <p:nvPr/>
        </p:nvSpPr>
        <p:spPr>
          <a:xfrm>
            <a:off x="1097280" y="407375"/>
            <a:ext cx="10058400" cy="823416"/>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3500" dirty="0">
                <a:solidFill>
                  <a:srgbClr val="374D81"/>
                </a:solidFill>
                <a:latin typeface="Calibri" panose="020F0502020204030204" pitchFamily="34" charset="0"/>
                <a:cs typeface="Calibri" panose="020F0502020204030204" pitchFamily="34" charset="0"/>
              </a:rPr>
              <a:t>Contesti e manifestazioni multi-livello dello stigma</a:t>
            </a:r>
          </a:p>
        </p:txBody>
      </p:sp>
      <p:sp>
        <p:nvSpPr>
          <p:cNvPr id="14" name="CasellaDiTesto 13">
            <a:extLst>
              <a:ext uri="{FF2B5EF4-FFF2-40B4-BE49-F238E27FC236}">
                <a16:creationId xmlns:a16="http://schemas.microsoft.com/office/drawing/2014/main" id="{E6C5A266-252B-030F-695E-5E8B7F579DDE}"/>
              </a:ext>
            </a:extLst>
          </p:cNvPr>
          <p:cNvSpPr txBox="1"/>
          <p:nvPr/>
        </p:nvSpPr>
        <p:spPr>
          <a:xfrm>
            <a:off x="1057213" y="5490231"/>
            <a:ext cx="10619840" cy="784830"/>
          </a:xfrm>
          <a:prstGeom prst="rect">
            <a:avLst/>
          </a:prstGeom>
          <a:noFill/>
        </p:spPr>
        <p:txBody>
          <a:bodyPr wrap="square">
            <a:spAutoFit/>
          </a:bodyPr>
          <a:lstStyle>
            <a:defPPr rtl="0">
              <a:defRPr lang="it-it"/>
            </a:defPPr>
            <a:lvl1pPr>
              <a:buNone/>
              <a:defRPr i="1">
                <a:effectLst/>
                <a:latin typeface="Helvetica" pitchFamily="2" charset="0"/>
              </a:defRPr>
            </a:lvl1pPr>
          </a:lstStyle>
          <a:p>
            <a:br>
              <a:rPr lang="it-IT" sz="1500" b="1" dirty="0">
                <a:latin typeface="Calibri" panose="020F0502020204030204" pitchFamily="34" charset="0"/>
                <a:cs typeface="Calibri" panose="020F0502020204030204" pitchFamily="34" charset="0"/>
              </a:rPr>
            </a:br>
            <a:endParaRPr lang="it-IT" sz="1500" b="1" dirty="0">
              <a:latin typeface="Calibri" panose="020F0502020204030204" pitchFamily="34" charset="0"/>
              <a:cs typeface="Calibri" panose="020F0502020204030204" pitchFamily="34" charset="0"/>
            </a:endParaRPr>
          </a:p>
          <a:p>
            <a:r>
              <a:rPr lang="it-IT" sz="1500" b="1" dirty="0">
                <a:latin typeface="Calibri" panose="020F0502020204030204" pitchFamily="34" charset="0"/>
                <a:cs typeface="Calibri" panose="020F0502020204030204" pitchFamily="34" charset="0"/>
              </a:rPr>
              <a:t> </a:t>
            </a:r>
            <a:r>
              <a:rPr lang="it-IT" sz="1500" b="1" dirty="0" err="1">
                <a:latin typeface="Calibri" panose="020F0502020204030204" pitchFamily="34" charset="0"/>
                <a:cs typeface="Calibri" panose="020F0502020204030204" pitchFamily="34" charset="0"/>
              </a:rPr>
              <a:t>Heitmann</a:t>
            </a:r>
            <a:r>
              <a:rPr lang="it-IT" sz="1500" b="1" dirty="0">
                <a:latin typeface="Calibri" panose="020F0502020204030204" pitchFamily="34" charset="0"/>
                <a:cs typeface="Calibri" panose="020F0502020204030204" pitchFamily="34" charset="0"/>
              </a:rPr>
              <a:t>, 2025 		                                                     					 </a:t>
            </a:r>
            <a:r>
              <a:rPr lang="it-IT" sz="1500" b="1" dirty="0" err="1">
                <a:latin typeface="Calibri" panose="020F0502020204030204" pitchFamily="34" charset="0"/>
                <a:cs typeface="Calibri" panose="020F0502020204030204" pitchFamily="34" charset="0"/>
              </a:rPr>
              <a:t>Bannuru</a:t>
            </a:r>
            <a:r>
              <a:rPr lang="it-IT" sz="1500" b="1" dirty="0">
                <a:latin typeface="Calibri" panose="020F0502020204030204" pitchFamily="34" charset="0"/>
                <a:cs typeface="Calibri" panose="020F0502020204030204" pitchFamily="34" charset="0"/>
              </a:rPr>
              <a:t>, 2025</a:t>
            </a:r>
          </a:p>
        </p:txBody>
      </p:sp>
      <p:sp>
        <p:nvSpPr>
          <p:cNvPr id="26" name="CasellaDiTesto 25">
            <a:extLst>
              <a:ext uri="{FF2B5EF4-FFF2-40B4-BE49-F238E27FC236}">
                <a16:creationId xmlns:a16="http://schemas.microsoft.com/office/drawing/2014/main" id="{8DBBDA86-17E4-1063-73C9-87E5A7AD1230}"/>
              </a:ext>
            </a:extLst>
          </p:cNvPr>
          <p:cNvSpPr txBox="1"/>
          <p:nvPr/>
        </p:nvSpPr>
        <p:spPr>
          <a:xfrm>
            <a:off x="5442806" y="2057432"/>
            <a:ext cx="3985193" cy="369332"/>
          </a:xfrm>
          <a:prstGeom prst="rect">
            <a:avLst/>
          </a:prstGeom>
          <a:solidFill>
            <a:schemeClr val="bg1"/>
          </a:solidFill>
        </p:spPr>
        <p:txBody>
          <a:bodyPr wrap="square" rtlCol="0">
            <a:spAutoFit/>
          </a:bodyPr>
          <a:lstStyle/>
          <a:p>
            <a:r>
              <a:rPr lang="it-IT" b="1" dirty="0"/>
              <a:t>Influenza dello stigma  multi-livello</a:t>
            </a:r>
          </a:p>
        </p:txBody>
      </p:sp>
      <p:sp>
        <p:nvSpPr>
          <p:cNvPr id="27" name="CasellaDiTesto 26">
            <a:extLst>
              <a:ext uri="{FF2B5EF4-FFF2-40B4-BE49-F238E27FC236}">
                <a16:creationId xmlns:a16="http://schemas.microsoft.com/office/drawing/2014/main" id="{AB63CD53-9C12-2188-770F-3877F3F8A28A}"/>
              </a:ext>
            </a:extLst>
          </p:cNvPr>
          <p:cNvSpPr txBox="1"/>
          <p:nvPr/>
        </p:nvSpPr>
        <p:spPr>
          <a:xfrm>
            <a:off x="1311959" y="2065454"/>
            <a:ext cx="3985193" cy="369332"/>
          </a:xfrm>
          <a:prstGeom prst="rect">
            <a:avLst/>
          </a:prstGeom>
          <a:solidFill>
            <a:schemeClr val="bg1"/>
          </a:solidFill>
        </p:spPr>
        <p:txBody>
          <a:bodyPr wrap="square" rtlCol="0">
            <a:spAutoFit/>
          </a:bodyPr>
          <a:lstStyle/>
          <a:p>
            <a:r>
              <a:rPr lang="it-IT" b="1" dirty="0"/>
              <a:t>Contesti</a:t>
            </a:r>
          </a:p>
        </p:txBody>
      </p:sp>
      <p:sp>
        <p:nvSpPr>
          <p:cNvPr id="28" name="Rectangle 1">
            <a:extLst>
              <a:ext uri="{FF2B5EF4-FFF2-40B4-BE49-F238E27FC236}">
                <a16:creationId xmlns:a16="http://schemas.microsoft.com/office/drawing/2014/main" id="{93435276-52CC-461A-FD41-5555A0EAB8BF}"/>
              </a:ext>
            </a:extLst>
          </p:cNvPr>
          <p:cNvSpPr>
            <a:spLocks noChangeArrowheads="1"/>
          </p:cNvSpPr>
          <p:nvPr/>
        </p:nvSpPr>
        <p:spPr bwMode="auto">
          <a:xfrm>
            <a:off x="802105" y="1265802"/>
            <a:ext cx="11004883" cy="464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it-IT" altLang="it-IT" sz="1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Lo stigma legato al peso è pervasivo in molteplici contesti e opera a vari livelli: individuale, interpersonale e sociale</a:t>
            </a:r>
            <a:endParaRPr kumimoji="0" lang="it-IT" altLang="it-IT"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6938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F91D392-5855-B3BC-9D0C-7F8198D8BF95}"/>
              </a:ext>
            </a:extLst>
          </p:cNvPr>
          <p:cNvPicPr>
            <a:picLocks noChangeAspect="1"/>
          </p:cNvPicPr>
          <p:nvPr/>
        </p:nvPicPr>
        <p:blipFill>
          <a:blip r:embed="rId3"/>
          <a:srcRect b="6575"/>
          <a:stretch>
            <a:fillRect/>
          </a:stretch>
        </p:blipFill>
        <p:spPr>
          <a:xfrm>
            <a:off x="2209800" y="898832"/>
            <a:ext cx="7772400" cy="5247617"/>
          </a:xfrm>
          <a:prstGeom prst="rect">
            <a:avLst/>
          </a:prstGeom>
        </p:spPr>
      </p:pic>
      <p:sp>
        <p:nvSpPr>
          <p:cNvPr id="3" name="CasellaDiTesto 2">
            <a:extLst>
              <a:ext uri="{FF2B5EF4-FFF2-40B4-BE49-F238E27FC236}">
                <a16:creationId xmlns:a16="http://schemas.microsoft.com/office/drawing/2014/main" id="{383C0C35-8B7F-F488-CC15-A2A258A70860}"/>
              </a:ext>
            </a:extLst>
          </p:cNvPr>
          <p:cNvSpPr txBox="1"/>
          <p:nvPr/>
        </p:nvSpPr>
        <p:spPr>
          <a:xfrm>
            <a:off x="9559588" y="6146449"/>
            <a:ext cx="1465722" cy="323165"/>
          </a:xfrm>
          <a:prstGeom prst="rect">
            <a:avLst/>
          </a:prstGeom>
          <a:noFill/>
        </p:spPr>
        <p:txBody>
          <a:bodyPr wrap="none" rtlCol="0">
            <a:spAutoFit/>
          </a:bodyPr>
          <a:lstStyle/>
          <a:p>
            <a:r>
              <a:rPr lang="it-IT" sz="1500" b="1" i="1" dirty="0" err="1">
                <a:latin typeface="Calibri" panose="020F0502020204030204" pitchFamily="34" charset="0"/>
                <a:cs typeface="Calibri" panose="020F0502020204030204" pitchFamily="34" charset="0"/>
              </a:rPr>
              <a:t>Phul</a:t>
            </a:r>
            <a:r>
              <a:rPr lang="it-IT" sz="1500" b="1" i="1" dirty="0">
                <a:latin typeface="Calibri" panose="020F0502020204030204" pitchFamily="34" charset="0"/>
                <a:cs typeface="Calibri" panose="020F0502020204030204" pitchFamily="34" charset="0"/>
              </a:rPr>
              <a:t> et al., 2016</a:t>
            </a:r>
          </a:p>
        </p:txBody>
      </p:sp>
      <p:sp>
        <p:nvSpPr>
          <p:cNvPr id="4" name="CasellaDiTesto 3">
            <a:extLst>
              <a:ext uri="{FF2B5EF4-FFF2-40B4-BE49-F238E27FC236}">
                <a16:creationId xmlns:a16="http://schemas.microsoft.com/office/drawing/2014/main" id="{530F1C72-B378-7CEF-5541-AD84EC8CF353}"/>
              </a:ext>
            </a:extLst>
          </p:cNvPr>
          <p:cNvSpPr txBox="1"/>
          <p:nvPr/>
        </p:nvSpPr>
        <p:spPr>
          <a:xfrm>
            <a:off x="5949537" y="1268137"/>
            <a:ext cx="1454181" cy="276999"/>
          </a:xfrm>
          <a:prstGeom prst="rect">
            <a:avLst/>
          </a:prstGeom>
          <a:solidFill>
            <a:schemeClr val="bg1"/>
          </a:solidFill>
        </p:spPr>
        <p:txBody>
          <a:bodyPr wrap="none" rtlCol="0">
            <a:spAutoFit/>
          </a:bodyPr>
          <a:lstStyle/>
          <a:p>
            <a:r>
              <a:rPr lang="it-IT" sz="1200" b="1" dirty="0">
                <a:latin typeface="Calibri" panose="020F0502020204030204" pitchFamily="34" charset="0"/>
                <a:cs typeface="Calibri" panose="020F0502020204030204" pitchFamily="34" charset="0"/>
              </a:rPr>
              <a:t>Stigma verso il peso</a:t>
            </a:r>
          </a:p>
        </p:txBody>
      </p:sp>
      <p:sp>
        <p:nvSpPr>
          <p:cNvPr id="6" name="CasellaDiTesto 5">
            <a:extLst>
              <a:ext uri="{FF2B5EF4-FFF2-40B4-BE49-F238E27FC236}">
                <a16:creationId xmlns:a16="http://schemas.microsoft.com/office/drawing/2014/main" id="{7B5AB597-DE82-36B6-DD73-06B8D0D2B736}"/>
              </a:ext>
            </a:extLst>
          </p:cNvPr>
          <p:cNvSpPr txBox="1"/>
          <p:nvPr/>
        </p:nvSpPr>
        <p:spPr>
          <a:xfrm>
            <a:off x="2174175" y="2413870"/>
            <a:ext cx="2955965" cy="1461939"/>
          </a:xfrm>
          <a:prstGeom prst="rect">
            <a:avLst/>
          </a:prstGeom>
          <a:solidFill>
            <a:schemeClr val="bg1"/>
          </a:solidFill>
          <a:ln>
            <a:solidFill>
              <a:schemeClr val="tx1"/>
            </a:solidFill>
          </a:ln>
        </p:spPr>
        <p:txBody>
          <a:bodyPr wrap="square" rtlCol="0">
            <a:spAutoFit/>
          </a:bodyPr>
          <a:lstStyle/>
          <a:p>
            <a:pPr algn="ctr"/>
            <a:r>
              <a:rPr lang="it-IT" sz="1200" b="1" dirty="0">
                <a:latin typeface="Calibri" panose="020F0502020204030204" pitchFamily="34" charset="0"/>
                <a:cs typeface="Calibri" panose="020F0502020204030204" pitchFamily="34" charset="0"/>
              </a:rPr>
              <a:t>Alimentazione e attività fisica</a:t>
            </a:r>
          </a:p>
          <a:p>
            <a:pPr algn="ctr"/>
            <a:r>
              <a:rPr lang="it-IT" sz="1200" dirty="0" err="1">
                <a:latin typeface="Calibri" panose="020F0502020204030204" pitchFamily="34" charset="0"/>
                <a:cs typeface="Calibri" panose="020F0502020204030204" pitchFamily="34" charset="0"/>
              </a:rPr>
              <a:t>Binge</a:t>
            </a:r>
            <a:r>
              <a:rPr lang="it-IT" sz="1200" dirty="0">
                <a:latin typeface="Calibri" panose="020F0502020204030204" pitchFamily="34" charset="0"/>
                <a:cs typeface="Calibri" panose="020F0502020204030204" pitchFamily="34" charset="0"/>
              </a:rPr>
              <a:t> </a:t>
            </a:r>
            <a:r>
              <a:rPr lang="it-IT" sz="1200" dirty="0" err="1">
                <a:latin typeface="Calibri" panose="020F0502020204030204" pitchFamily="34" charset="0"/>
                <a:cs typeface="Calibri" panose="020F0502020204030204" pitchFamily="34" charset="0"/>
              </a:rPr>
              <a:t>eating</a:t>
            </a:r>
            <a:endParaRPr lang="it-IT" sz="1200" dirty="0">
              <a:latin typeface="Calibri" panose="020F0502020204030204" pitchFamily="34" charset="0"/>
              <a:cs typeface="Calibri" panose="020F0502020204030204" pitchFamily="34" charset="0"/>
            </a:endParaRPr>
          </a:p>
          <a:p>
            <a:pPr algn="ctr"/>
            <a:r>
              <a:rPr lang="it-IT" sz="1200" dirty="0">
                <a:latin typeface="Calibri" panose="020F0502020204030204" pitchFamily="34" charset="0"/>
                <a:cs typeface="Calibri" panose="020F0502020204030204" pitchFamily="34" charset="0"/>
              </a:rPr>
              <a:t>Aumento del consumo calorico</a:t>
            </a:r>
          </a:p>
          <a:p>
            <a:pPr algn="ctr"/>
            <a:r>
              <a:rPr lang="it-IT" sz="1200" dirty="0">
                <a:latin typeface="Calibri" panose="020F0502020204030204" pitchFamily="34" charset="0"/>
                <a:cs typeface="Calibri" panose="020F0502020204030204" pitchFamily="34" charset="0"/>
              </a:rPr>
              <a:t>Perdita di controllo sul peso</a:t>
            </a:r>
          </a:p>
          <a:p>
            <a:pPr algn="ctr"/>
            <a:r>
              <a:rPr lang="it-IT" sz="1200" dirty="0">
                <a:latin typeface="Calibri" panose="020F0502020204030204" pitchFamily="34" charset="0"/>
                <a:cs typeface="Calibri" panose="020F0502020204030204" pitchFamily="34" charset="0"/>
              </a:rPr>
              <a:t>Disordini alimentari</a:t>
            </a:r>
          </a:p>
          <a:p>
            <a:pPr algn="ctr"/>
            <a:r>
              <a:rPr lang="it-IT" sz="1200" dirty="0">
                <a:latin typeface="Calibri" panose="020F0502020204030204" pitchFamily="34" charset="0"/>
                <a:cs typeface="Calibri" panose="020F0502020204030204" pitchFamily="34" charset="0"/>
              </a:rPr>
              <a:t>Minore motivazione verso l’esercizio fisico</a:t>
            </a:r>
          </a:p>
          <a:p>
            <a:pPr algn="ctr"/>
            <a:r>
              <a:rPr lang="it-IT" sz="1200" dirty="0">
                <a:latin typeface="Calibri" panose="020F0502020204030204" pitchFamily="34" charset="0"/>
                <a:cs typeface="Calibri" panose="020F0502020204030204" pitchFamily="34" charset="0"/>
              </a:rPr>
              <a:t>Minore attività fisica</a:t>
            </a:r>
          </a:p>
          <a:p>
            <a:pPr algn="ctr"/>
            <a:endParaRPr lang="it-IT" sz="500" dirty="0">
              <a:latin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DBE8FF7D-6E00-CE4A-CD0B-670724604412}"/>
              </a:ext>
            </a:extLst>
          </p:cNvPr>
          <p:cNvSpPr txBox="1"/>
          <p:nvPr/>
        </p:nvSpPr>
        <p:spPr>
          <a:xfrm>
            <a:off x="5186722" y="2421554"/>
            <a:ext cx="1882823" cy="1384995"/>
          </a:xfrm>
          <a:prstGeom prst="rect">
            <a:avLst/>
          </a:prstGeom>
          <a:solidFill>
            <a:schemeClr val="bg1"/>
          </a:solidFill>
          <a:ln>
            <a:solidFill>
              <a:schemeClr val="tx1"/>
            </a:solidFill>
          </a:ln>
        </p:spPr>
        <p:txBody>
          <a:bodyPr wrap="square" rtlCol="0">
            <a:spAutoFit/>
          </a:bodyPr>
          <a:lstStyle/>
          <a:p>
            <a:pPr algn="ctr"/>
            <a:r>
              <a:rPr lang="it-IT" sz="1200" b="1" dirty="0">
                <a:latin typeface="Calibri" panose="020F0502020204030204" pitchFamily="34" charset="0"/>
                <a:cs typeface="Calibri" panose="020F0502020204030204" pitchFamily="34" charset="0"/>
              </a:rPr>
              <a:t>Reattività fisiologica </a:t>
            </a:r>
          </a:p>
          <a:p>
            <a:r>
              <a:rPr lang="it-IT" sz="1200" dirty="0">
                <a:latin typeface="Calibri" panose="020F0502020204030204" pitchFamily="34" charset="0"/>
                <a:cs typeface="Calibri" panose="020F0502020204030204" pitchFamily="34" charset="0"/>
              </a:rPr>
              <a:t>Livelli aumentati di:</a:t>
            </a:r>
          </a:p>
          <a:p>
            <a:pPr marL="171450" indent="-171450">
              <a:buFont typeface="Arial" panose="020B0604020202020204" pitchFamily="34" charset="0"/>
              <a:buChar char="•"/>
            </a:pPr>
            <a:r>
              <a:rPr lang="it-IT" sz="1200" dirty="0">
                <a:latin typeface="Calibri" panose="020F0502020204030204" pitchFamily="34" charset="0"/>
                <a:cs typeface="Calibri" panose="020F0502020204030204" pitchFamily="34" charset="0"/>
              </a:rPr>
              <a:t>Cortisolo        </a:t>
            </a:r>
          </a:p>
          <a:p>
            <a:pPr marL="171450" indent="-171450">
              <a:buFont typeface="Arial" panose="020B0604020202020204" pitchFamily="34" charset="0"/>
              <a:buChar char="•"/>
            </a:pPr>
            <a:r>
              <a:rPr lang="it-IT" sz="1200" dirty="0">
                <a:latin typeface="Calibri" panose="020F0502020204030204" pitchFamily="34" charset="0"/>
                <a:cs typeface="Calibri" panose="020F0502020204030204" pitchFamily="34" charset="0"/>
              </a:rPr>
              <a:t>Proteina C-Reattiva</a:t>
            </a:r>
          </a:p>
          <a:p>
            <a:pPr marL="171450" indent="-171450">
              <a:buFont typeface="Arial" panose="020B0604020202020204" pitchFamily="34" charset="0"/>
              <a:buChar char="•"/>
            </a:pPr>
            <a:r>
              <a:rPr lang="it-IT" sz="1200" dirty="0">
                <a:latin typeface="Calibri" panose="020F0502020204030204" pitchFamily="34" charset="0"/>
                <a:cs typeface="Calibri" panose="020F0502020204030204" pitchFamily="34" charset="0"/>
              </a:rPr>
              <a:t>Emoglobina glicata</a:t>
            </a:r>
          </a:p>
          <a:p>
            <a:pPr marL="171450" indent="-171450">
              <a:buFont typeface="Arial" panose="020B0604020202020204" pitchFamily="34" charset="0"/>
              <a:buChar char="•"/>
            </a:pPr>
            <a:r>
              <a:rPr lang="it-IT" sz="1200" dirty="0">
                <a:latin typeface="Calibri" panose="020F0502020204030204" pitchFamily="34" charset="0"/>
                <a:cs typeface="Calibri" panose="020F0502020204030204" pitchFamily="34" charset="0"/>
              </a:rPr>
              <a:t>Pressione arteriosa</a:t>
            </a:r>
          </a:p>
          <a:p>
            <a:pPr marL="171450" indent="-171450" algn="ctr">
              <a:buFont typeface="Arial" panose="020B0604020202020204" pitchFamily="34" charset="0"/>
              <a:buChar char="•"/>
            </a:pPr>
            <a:endParaRPr lang="it-IT" sz="1200" dirty="0">
              <a:latin typeface="Calibri" panose="020F0502020204030204" pitchFamily="34" charset="0"/>
              <a:cs typeface="Calibri" panose="020F0502020204030204" pitchFamily="34" charset="0"/>
            </a:endParaRPr>
          </a:p>
        </p:txBody>
      </p:sp>
      <p:sp>
        <p:nvSpPr>
          <p:cNvPr id="8" name="CasellaDiTesto 7">
            <a:extLst>
              <a:ext uri="{FF2B5EF4-FFF2-40B4-BE49-F238E27FC236}">
                <a16:creationId xmlns:a16="http://schemas.microsoft.com/office/drawing/2014/main" id="{66C4641E-7387-B29E-12B5-31C7DD946A08}"/>
              </a:ext>
            </a:extLst>
          </p:cNvPr>
          <p:cNvSpPr txBox="1"/>
          <p:nvPr/>
        </p:nvSpPr>
        <p:spPr>
          <a:xfrm>
            <a:off x="7126127" y="2397221"/>
            <a:ext cx="2698377" cy="1231106"/>
          </a:xfrm>
          <a:prstGeom prst="rect">
            <a:avLst/>
          </a:prstGeom>
          <a:solidFill>
            <a:schemeClr val="bg1"/>
          </a:solidFill>
          <a:ln>
            <a:solidFill>
              <a:schemeClr val="tx1"/>
            </a:solidFill>
          </a:ln>
        </p:spPr>
        <p:txBody>
          <a:bodyPr wrap="square" rtlCol="0">
            <a:spAutoFit/>
          </a:bodyPr>
          <a:lstStyle/>
          <a:p>
            <a:pPr algn="ctr"/>
            <a:r>
              <a:rPr lang="it-IT" sz="1200" b="1" dirty="0">
                <a:latin typeface="Calibri" panose="020F0502020204030204" pitchFamily="34" charset="0"/>
                <a:cs typeface="Calibri" panose="020F0502020204030204" pitchFamily="34" charset="0"/>
              </a:rPr>
              <a:t>Servizio sanitario</a:t>
            </a:r>
          </a:p>
          <a:p>
            <a:pPr algn="ctr"/>
            <a:r>
              <a:rPr lang="it-IT" sz="1200" dirty="0">
                <a:latin typeface="Calibri" panose="020F0502020204030204" pitchFamily="34" charset="0"/>
                <a:cs typeface="Calibri" panose="020F0502020204030204" pitchFamily="34" charset="0"/>
              </a:rPr>
              <a:t>Trattamento inadeguato</a:t>
            </a:r>
          </a:p>
          <a:p>
            <a:pPr algn="ctr"/>
            <a:r>
              <a:rPr lang="it-IT" sz="1200" dirty="0">
                <a:latin typeface="Calibri" panose="020F0502020204030204" pitchFamily="34" charset="0"/>
                <a:cs typeface="Calibri" panose="020F0502020204030204" pitchFamily="34" charset="0"/>
              </a:rPr>
              <a:t>Minore aderenza</a:t>
            </a:r>
          </a:p>
          <a:p>
            <a:pPr algn="ctr"/>
            <a:r>
              <a:rPr lang="it-IT" sz="1200" dirty="0">
                <a:latin typeface="Calibri" panose="020F0502020204030204" pitchFamily="34" charset="0"/>
                <a:cs typeface="Calibri" panose="020F0502020204030204" pitchFamily="34" charset="0"/>
              </a:rPr>
              <a:t>Minore fiducia nel SS</a:t>
            </a:r>
          </a:p>
          <a:p>
            <a:pPr algn="ctr"/>
            <a:r>
              <a:rPr lang="it-IT" sz="1200" dirty="0">
                <a:latin typeface="Calibri" panose="020F0502020204030204" pitchFamily="34" charset="0"/>
                <a:cs typeface="Calibri" panose="020F0502020204030204" pitchFamily="34" charset="0"/>
              </a:rPr>
              <a:t>Evitamento delle visite di controllo</a:t>
            </a:r>
          </a:p>
          <a:p>
            <a:pPr algn="ctr"/>
            <a:r>
              <a:rPr lang="it-IT" sz="1200" dirty="0">
                <a:latin typeface="Calibri" panose="020F0502020204030204" pitchFamily="34" charset="0"/>
                <a:cs typeface="Calibri" panose="020F0502020204030204" pitchFamily="34" charset="0"/>
              </a:rPr>
              <a:t>Scarsa comunicazione medico-paziente </a:t>
            </a:r>
          </a:p>
        </p:txBody>
      </p:sp>
      <p:sp>
        <p:nvSpPr>
          <p:cNvPr id="9" name="CasellaDiTesto 8">
            <a:extLst>
              <a:ext uri="{FF2B5EF4-FFF2-40B4-BE49-F238E27FC236}">
                <a16:creationId xmlns:a16="http://schemas.microsoft.com/office/drawing/2014/main" id="{2F698EFD-09F6-5D15-D3FB-77687AE19EB2}"/>
              </a:ext>
            </a:extLst>
          </p:cNvPr>
          <p:cNvSpPr txBox="1"/>
          <p:nvPr/>
        </p:nvSpPr>
        <p:spPr>
          <a:xfrm>
            <a:off x="4598892" y="1864057"/>
            <a:ext cx="1068081" cy="276999"/>
          </a:xfrm>
          <a:prstGeom prst="rect">
            <a:avLst/>
          </a:prstGeom>
          <a:solidFill>
            <a:schemeClr val="bg1"/>
          </a:solidFill>
          <a:ln w="28575">
            <a:solidFill>
              <a:schemeClr val="tx1"/>
            </a:solidFill>
          </a:ln>
        </p:spPr>
        <p:txBody>
          <a:bodyPr wrap="square" rtlCol="0">
            <a:spAutoFit/>
          </a:bodyPr>
          <a:lstStyle/>
          <a:p>
            <a:pPr algn="ctr"/>
            <a:r>
              <a:rPr lang="it-IT" sz="1200" b="1" dirty="0">
                <a:latin typeface="Calibri" panose="020F0502020204030204" pitchFamily="34" charset="0"/>
                <a:cs typeface="Calibri" panose="020F0502020204030204" pitchFamily="34" charset="0"/>
              </a:rPr>
              <a:t>Stress</a:t>
            </a:r>
          </a:p>
        </p:txBody>
      </p:sp>
      <p:sp>
        <p:nvSpPr>
          <p:cNvPr id="10" name="CasellaDiTesto 9">
            <a:extLst>
              <a:ext uri="{FF2B5EF4-FFF2-40B4-BE49-F238E27FC236}">
                <a16:creationId xmlns:a16="http://schemas.microsoft.com/office/drawing/2014/main" id="{90CD78D0-4DDB-854A-44C3-77892A26F72C}"/>
              </a:ext>
            </a:extLst>
          </p:cNvPr>
          <p:cNvSpPr txBox="1"/>
          <p:nvPr/>
        </p:nvSpPr>
        <p:spPr>
          <a:xfrm>
            <a:off x="3921418" y="3994922"/>
            <a:ext cx="1208722" cy="492443"/>
          </a:xfrm>
          <a:prstGeom prst="rect">
            <a:avLst/>
          </a:prstGeom>
          <a:solidFill>
            <a:schemeClr val="bg1"/>
          </a:solidFill>
          <a:ln w="28575">
            <a:solidFill>
              <a:schemeClr val="tx1"/>
            </a:solidFill>
          </a:ln>
        </p:spPr>
        <p:txBody>
          <a:bodyPr wrap="square" rtlCol="0">
            <a:spAutoFit/>
          </a:bodyPr>
          <a:lstStyle/>
          <a:p>
            <a:pPr algn="ctr"/>
            <a:r>
              <a:rPr lang="it-IT" sz="1200" b="1" dirty="0">
                <a:latin typeface="Calibri" panose="020F0502020204030204" pitchFamily="34" charset="0"/>
                <a:cs typeface="Calibri" panose="020F0502020204030204" pitchFamily="34" charset="0"/>
              </a:rPr>
              <a:t>Aumento di peso</a:t>
            </a:r>
          </a:p>
          <a:p>
            <a:pPr algn="ctr"/>
            <a:endParaRPr lang="it-IT" sz="200" b="1" dirty="0">
              <a:latin typeface="Calibri" panose="020F0502020204030204" pitchFamily="34" charset="0"/>
              <a:cs typeface="Calibri" panose="020F0502020204030204" pitchFamily="34" charset="0"/>
            </a:endParaRPr>
          </a:p>
        </p:txBody>
      </p:sp>
      <p:sp>
        <p:nvSpPr>
          <p:cNvPr id="11" name="CasellaDiTesto 10">
            <a:extLst>
              <a:ext uri="{FF2B5EF4-FFF2-40B4-BE49-F238E27FC236}">
                <a16:creationId xmlns:a16="http://schemas.microsoft.com/office/drawing/2014/main" id="{BE18A702-15D2-6BB9-EB1F-AF7F3AC5A784}"/>
              </a:ext>
            </a:extLst>
          </p:cNvPr>
          <p:cNvSpPr txBox="1"/>
          <p:nvPr/>
        </p:nvSpPr>
        <p:spPr>
          <a:xfrm>
            <a:off x="4424068" y="4523909"/>
            <a:ext cx="1969804" cy="1569660"/>
          </a:xfrm>
          <a:prstGeom prst="rect">
            <a:avLst/>
          </a:prstGeom>
          <a:solidFill>
            <a:schemeClr val="bg1"/>
          </a:solidFill>
          <a:ln>
            <a:solidFill>
              <a:schemeClr val="tx1"/>
            </a:solidFill>
          </a:ln>
        </p:spPr>
        <p:txBody>
          <a:bodyPr wrap="square" rtlCol="0">
            <a:spAutoFit/>
          </a:bodyPr>
          <a:lstStyle/>
          <a:p>
            <a:pPr algn="ctr"/>
            <a:r>
              <a:rPr lang="it-IT" sz="1200" b="1" dirty="0">
                <a:latin typeface="Calibri" panose="020F0502020204030204" pitchFamily="34" charset="0"/>
                <a:cs typeface="Calibri" panose="020F0502020204030204" pitchFamily="34" charset="0"/>
              </a:rPr>
              <a:t>Benessere psicologico/distress</a:t>
            </a:r>
          </a:p>
          <a:p>
            <a:pPr algn="ctr"/>
            <a:r>
              <a:rPr lang="it-IT" sz="1200" dirty="0">
                <a:latin typeface="Calibri" panose="020F0502020204030204" pitchFamily="34" charset="0"/>
                <a:cs typeface="Calibri" panose="020F0502020204030204" pitchFamily="34" charset="0"/>
              </a:rPr>
              <a:t>Depressione</a:t>
            </a:r>
          </a:p>
          <a:p>
            <a:pPr algn="ctr"/>
            <a:r>
              <a:rPr lang="it-IT" sz="1200" dirty="0">
                <a:latin typeface="Calibri" panose="020F0502020204030204" pitchFamily="34" charset="0"/>
                <a:cs typeface="Calibri" panose="020F0502020204030204" pitchFamily="34" charset="0"/>
              </a:rPr>
              <a:t>Ansia</a:t>
            </a:r>
          </a:p>
          <a:p>
            <a:pPr algn="ctr"/>
            <a:r>
              <a:rPr lang="it-IT" sz="1200" dirty="0">
                <a:latin typeface="Calibri" panose="020F0502020204030204" pitchFamily="34" charset="0"/>
                <a:cs typeface="Calibri" panose="020F0502020204030204" pitchFamily="34" charset="0"/>
              </a:rPr>
              <a:t>Bassa autostima</a:t>
            </a:r>
          </a:p>
          <a:p>
            <a:pPr algn="ctr"/>
            <a:r>
              <a:rPr lang="it-IT" sz="1200" dirty="0">
                <a:latin typeface="Calibri" panose="020F0502020204030204" pitchFamily="34" charset="0"/>
                <a:cs typeface="Calibri" panose="020F0502020204030204" pitchFamily="34" charset="0"/>
              </a:rPr>
              <a:t>Insoddisfazione corporea</a:t>
            </a:r>
            <a:endParaRPr lang="it-IT" sz="1200" b="1" dirty="0">
              <a:latin typeface="Calibri" panose="020F0502020204030204" pitchFamily="34" charset="0"/>
              <a:cs typeface="Calibri" panose="020F0502020204030204" pitchFamily="34" charset="0"/>
            </a:endParaRPr>
          </a:p>
          <a:p>
            <a:pPr algn="ctr"/>
            <a:r>
              <a:rPr lang="it-IT" sz="1200" dirty="0">
                <a:latin typeface="Calibri" panose="020F0502020204030204" pitchFamily="34" charset="0"/>
                <a:cs typeface="Calibri" panose="020F0502020204030204" pitchFamily="34" charset="0"/>
              </a:rPr>
              <a:t>Abuso di sostanze </a:t>
            </a:r>
          </a:p>
          <a:p>
            <a:pPr algn="ctr"/>
            <a:r>
              <a:rPr lang="it-IT" sz="1200" dirty="0">
                <a:latin typeface="Calibri" panose="020F0502020204030204" pitchFamily="34" charset="0"/>
                <a:cs typeface="Calibri" panose="020F0502020204030204" pitchFamily="34" charset="0"/>
              </a:rPr>
              <a:t>Ideazione suicidaria</a:t>
            </a:r>
          </a:p>
        </p:txBody>
      </p:sp>
      <p:sp>
        <p:nvSpPr>
          <p:cNvPr id="12" name="CasellaDiTesto 11">
            <a:extLst>
              <a:ext uri="{FF2B5EF4-FFF2-40B4-BE49-F238E27FC236}">
                <a16:creationId xmlns:a16="http://schemas.microsoft.com/office/drawing/2014/main" id="{B7E46CF6-670C-367C-4C00-79BA3659F5F3}"/>
              </a:ext>
            </a:extLst>
          </p:cNvPr>
          <p:cNvSpPr txBox="1"/>
          <p:nvPr/>
        </p:nvSpPr>
        <p:spPr>
          <a:xfrm>
            <a:off x="6677247" y="4549981"/>
            <a:ext cx="2324531" cy="1384995"/>
          </a:xfrm>
          <a:prstGeom prst="rect">
            <a:avLst/>
          </a:prstGeom>
          <a:solidFill>
            <a:schemeClr val="bg1"/>
          </a:solidFill>
          <a:ln>
            <a:solidFill>
              <a:schemeClr val="tx1"/>
            </a:solidFill>
          </a:ln>
        </p:spPr>
        <p:txBody>
          <a:bodyPr wrap="square" rtlCol="0">
            <a:spAutoFit/>
          </a:bodyPr>
          <a:lstStyle/>
          <a:p>
            <a:pPr algn="ctr"/>
            <a:r>
              <a:rPr lang="it-IT" sz="1200" b="1" dirty="0">
                <a:latin typeface="Calibri" panose="020F0502020204030204" pitchFamily="34" charset="0"/>
                <a:cs typeface="Calibri" panose="020F0502020204030204" pitchFamily="34" charset="0"/>
              </a:rPr>
              <a:t>Benessere fisiologico/distress</a:t>
            </a:r>
          </a:p>
          <a:p>
            <a:pPr algn="ctr"/>
            <a:r>
              <a:rPr lang="it-IT" sz="1200" dirty="0">
                <a:latin typeface="Calibri" panose="020F0502020204030204" pitchFamily="34" charset="0"/>
                <a:cs typeface="Calibri" panose="020F0502020204030204" pitchFamily="34" charset="0"/>
              </a:rPr>
              <a:t>Scarso controllo glicemico</a:t>
            </a:r>
          </a:p>
          <a:p>
            <a:pPr algn="ctr"/>
            <a:r>
              <a:rPr lang="it-IT" sz="1200" dirty="0">
                <a:latin typeface="Calibri" panose="020F0502020204030204" pitchFamily="34" charset="0"/>
                <a:cs typeface="Calibri" panose="020F0502020204030204" pitchFamily="34" charset="0"/>
              </a:rPr>
              <a:t>Minore efficacia nell’auto gestione della patologia cronica </a:t>
            </a:r>
          </a:p>
          <a:p>
            <a:pPr algn="ctr"/>
            <a:r>
              <a:rPr lang="it-IT" sz="1200" dirty="0">
                <a:latin typeface="Calibri" panose="020F0502020204030204" pitchFamily="34" charset="0"/>
                <a:cs typeface="Calibri" panose="020F0502020204030204" pitchFamily="34" charset="0"/>
              </a:rPr>
              <a:t>Velocizzazione della progressione della patologia </a:t>
            </a:r>
          </a:p>
          <a:p>
            <a:pPr algn="ctr"/>
            <a:r>
              <a:rPr lang="it-IT" sz="1200" dirty="0">
                <a:latin typeface="Calibri" panose="020F0502020204030204" pitchFamily="34" charset="0"/>
                <a:cs typeface="Calibri" panose="020F0502020204030204" pitchFamily="34" charset="0"/>
              </a:rPr>
              <a:t>Bassa qualità di vita</a:t>
            </a:r>
          </a:p>
        </p:txBody>
      </p:sp>
      <p:sp>
        <p:nvSpPr>
          <p:cNvPr id="13" name="Titolo 1">
            <a:extLst>
              <a:ext uri="{FF2B5EF4-FFF2-40B4-BE49-F238E27FC236}">
                <a16:creationId xmlns:a16="http://schemas.microsoft.com/office/drawing/2014/main" id="{F63FA07C-B44D-2BF4-6310-60BAD8FF5E5F}"/>
              </a:ext>
            </a:extLst>
          </p:cNvPr>
          <p:cNvSpPr txBox="1">
            <a:spLocks/>
          </p:cNvSpPr>
          <p:nvPr/>
        </p:nvSpPr>
        <p:spPr>
          <a:xfrm>
            <a:off x="0" y="286603"/>
            <a:ext cx="12192000" cy="1450757"/>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3500" dirty="0">
                <a:solidFill>
                  <a:srgbClr val="374D81"/>
                </a:solidFill>
                <a:latin typeface="Calibri" panose="020F0502020204030204" pitchFamily="34" charset="0"/>
                <a:cs typeface="Calibri" panose="020F0502020204030204" pitchFamily="34" charset="0"/>
              </a:rPr>
              <a:t>Effetto dello stigma sulla salute delle persone con obesità</a:t>
            </a:r>
          </a:p>
        </p:txBody>
      </p:sp>
    </p:spTree>
    <p:extLst>
      <p:ext uri="{BB962C8B-B14F-4D97-AF65-F5344CB8AC3E}">
        <p14:creationId xmlns:p14="http://schemas.microsoft.com/office/powerpoint/2010/main" val="2714171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31AC97-29B8-FCDA-4737-0FC2E6E73930}"/>
              </a:ext>
            </a:extLst>
          </p:cNvPr>
          <p:cNvSpPr txBox="1">
            <a:spLocks/>
          </p:cNvSpPr>
          <p:nvPr/>
        </p:nvSpPr>
        <p:spPr>
          <a:xfrm>
            <a:off x="0" y="286603"/>
            <a:ext cx="12192000" cy="1450757"/>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3500" dirty="0">
                <a:solidFill>
                  <a:srgbClr val="374D81"/>
                </a:solidFill>
                <a:latin typeface="Calibri" panose="020F0502020204030204" pitchFamily="34" charset="0"/>
                <a:cs typeface="Calibri" panose="020F0502020204030204" pitchFamily="34" charset="0"/>
              </a:rPr>
              <a:t>Effetto dello stigma sulla salute delle persone con obesità</a:t>
            </a:r>
          </a:p>
        </p:txBody>
      </p:sp>
      <p:sp>
        <p:nvSpPr>
          <p:cNvPr id="5" name="Rectangle 1">
            <a:extLst>
              <a:ext uri="{FF2B5EF4-FFF2-40B4-BE49-F238E27FC236}">
                <a16:creationId xmlns:a16="http://schemas.microsoft.com/office/drawing/2014/main" id="{53E1307D-FF44-4229-C59D-91CF8A6B39E7}"/>
              </a:ext>
            </a:extLst>
          </p:cNvPr>
          <p:cNvSpPr>
            <a:spLocks noChangeArrowheads="1"/>
          </p:cNvSpPr>
          <p:nvPr/>
        </p:nvSpPr>
        <p:spPr bwMode="auto">
          <a:xfrm>
            <a:off x="476244" y="1617331"/>
            <a:ext cx="11153782" cy="420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lo stigma si associato in maniera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indipendente</a:t>
            </a:r>
            <a:r>
              <a:rPr kumimoji="0" lang="it-IT" altLang="it-IT" sz="17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 peggiori esiti psicologici e fisici, al di là della semplice misura del peso corporeo.</a:t>
            </a:r>
          </a:p>
          <a:p>
            <a:pPr lvl="0" algn="r">
              <a:lnSpc>
                <a:spcPct val="150000"/>
              </a:lnSpc>
            </a:pPr>
            <a:r>
              <a:rPr lang="it-IT" altLang="it-IT" sz="1500" b="1" i="1" dirty="0" err="1">
                <a:solidFill>
                  <a:srgbClr val="000000"/>
                </a:solidFill>
                <a:latin typeface="Calibri" panose="020F0502020204030204" pitchFamily="34" charset="0"/>
                <a:cs typeface="Calibri" panose="020F0502020204030204" pitchFamily="34" charset="0"/>
              </a:rPr>
              <a:t>Westbury</a:t>
            </a:r>
            <a:r>
              <a:rPr lang="it-IT" altLang="it-IT" sz="1500" b="1" i="1" dirty="0">
                <a:solidFill>
                  <a:srgbClr val="000000"/>
                </a:solidFill>
                <a:latin typeface="Calibri" panose="020F0502020204030204" pitchFamily="34" charset="0"/>
                <a:cs typeface="Calibri" panose="020F0502020204030204" pitchFamily="34" charset="0"/>
              </a:rPr>
              <a:t> et al., 2023</a:t>
            </a:r>
            <a:endParaRPr kumimoji="0" lang="it-IT" altLang="it-IT" sz="15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285750" lvl="0" indent="-285750">
              <a:lnSpc>
                <a:spcPct val="150000"/>
              </a:lnSpc>
              <a:buFont typeface="Arial" panose="020B0604020202020204" pitchFamily="34" charset="0"/>
              <a:buChar char="•"/>
            </a:pPr>
            <a:r>
              <a:rPr lang="it-IT" altLang="it-IT" sz="1700" b="1" dirty="0">
                <a:solidFill>
                  <a:srgbClr val="000000"/>
                </a:solidFill>
                <a:latin typeface="Calibri" panose="020F0502020204030204" pitchFamily="34" charset="0"/>
                <a:cs typeface="Calibri" panose="020F0502020204030204" pitchFamily="34" charset="0"/>
              </a:rPr>
              <a:t>Stress psicofisico</a:t>
            </a:r>
            <a:r>
              <a:rPr lang="it-IT" altLang="it-IT" sz="1700" dirty="0">
                <a:solidFill>
                  <a:srgbClr val="000000"/>
                </a:solidFill>
                <a:latin typeface="Calibri" panose="020F0502020204030204" pitchFamily="34" charset="0"/>
                <a:cs typeface="Calibri" panose="020F0502020204030204" pitchFamily="34" charset="0"/>
              </a:rPr>
              <a:t> → causa l’aumento di cortisolo, infiammazione, alterazioni metaboliche. </a:t>
            </a:r>
          </a:p>
          <a:p>
            <a:pPr marL="285750" lvl="0" indent="-285750">
              <a:lnSpc>
                <a:spcPct val="150000"/>
              </a:lnSpc>
              <a:buFont typeface="Arial" panose="020B0604020202020204" pitchFamily="34" charset="0"/>
              <a:buChar char="•"/>
            </a:pPr>
            <a:r>
              <a:rPr lang="it-IT" altLang="it-IT" sz="1700" b="1" dirty="0">
                <a:solidFill>
                  <a:srgbClr val="000000"/>
                </a:solidFill>
                <a:latin typeface="Calibri" panose="020F0502020204030204" pitchFamily="34" charset="0"/>
                <a:cs typeface="Calibri" panose="020F0502020204030204" pitchFamily="34" charset="0"/>
              </a:rPr>
              <a:t>Comportamenti disadattivi</a:t>
            </a:r>
            <a:r>
              <a:rPr lang="it-IT" altLang="it-IT" sz="1700" dirty="0">
                <a:solidFill>
                  <a:srgbClr val="000000"/>
                </a:solidFill>
                <a:latin typeface="Calibri" panose="020F0502020204030204" pitchFamily="34" charset="0"/>
                <a:cs typeface="Calibri" panose="020F0502020204030204" pitchFamily="34" charset="0"/>
              </a:rPr>
              <a:t> → evitamento dei setting sanitari, ridotta aderenza alle cure, alimentazione </a:t>
            </a:r>
            <a:r>
              <a:rPr lang="it-IT" altLang="it-IT" sz="1700" dirty="0" err="1">
                <a:solidFill>
                  <a:srgbClr val="000000"/>
                </a:solidFill>
                <a:latin typeface="Calibri" panose="020F0502020204030204" pitchFamily="34" charset="0"/>
                <a:cs typeface="Calibri" panose="020F0502020204030204" pitchFamily="34" charset="0"/>
              </a:rPr>
              <a:t>disregolata</a:t>
            </a:r>
            <a:r>
              <a:rPr lang="it-IT" altLang="it-IT" sz="1700" dirty="0">
                <a:solidFill>
                  <a:srgbClr val="000000"/>
                </a:solidFill>
                <a:latin typeface="Calibri" panose="020F0502020204030204" pitchFamily="34" charset="0"/>
                <a:cs typeface="Calibri" panose="020F0502020204030204" pitchFamily="34" charset="0"/>
              </a:rPr>
              <a:t>, sedentarietà. </a:t>
            </a:r>
          </a:p>
          <a:p>
            <a:pPr marL="285750" lvl="0" indent="-285750">
              <a:lnSpc>
                <a:spcPct val="150000"/>
              </a:lnSpc>
              <a:buFont typeface="Arial" panose="020B0604020202020204" pitchFamily="34" charset="0"/>
              <a:buChar char="•"/>
            </a:pPr>
            <a:r>
              <a:rPr lang="it-IT" altLang="it-IT" sz="1700" b="1" dirty="0">
                <a:solidFill>
                  <a:srgbClr val="000000"/>
                </a:solidFill>
                <a:latin typeface="Calibri" panose="020F0502020204030204" pitchFamily="34" charset="0"/>
                <a:cs typeface="Calibri" panose="020F0502020204030204" pitchFamily="34" charset="0"/>
              </a:rPr>
              <a:t>Ciclo stigmatizzazione–salute</a:t>
            </a:r>
            <a:r>
              <a:rPr lang="it-IT" altLang="it-IT" sz="1700" dirty="0">
                <a:solidFill>
                  <a:srgbClr val="000000"/>
                </a:solidFill>
                <a:latin typeface="Calibri" panose="020F0502020204030204" pitchFamily="34" charset="0"/>
                <a:cs typeface="Calibri" panose="020F0502020204030204" pitchFamily="34" charset="0"/>
              </a:rPr>
              <a:t>: un fenomeno di feed-back positivo dove lo stigma peggiora la salute, e la salute peggiorata aumenta probabilità di stigma.</a:t>
            </a:r>
          </a:p>
          <a:p>
            <a:pPr>
              <a:lnSpc>
                <a:spcPct val="150000"/>
              </a:lnSpc>
            </a:pPr>
            <a:endParaRPr lang="it-IT" altLang="it-IT" sz="1000" dirty="0">
              <a:solidFill>
                <a:srgbClr val="000000"/>
              </a:solidFill>
              <a:latin typeface="Calibri" panose="020F0502020204030204" pitchFamily="34" charset="0"/>
              <a:cs typeface="Calibri" panose="020F0502020204030204" pitchFamily="34" charset="0"/>
            </a:endParaRPr>
          </a:p>
          <a:p>
            <a:pPr>
              <a:lnSpc>
                <a:spcPct val="150000"/>
              </a:lnSpc>
            </a:pPr>
            <a:r>
              <a:rPr lang="it-IT" altLang="it-IT" sz="1700" dirty="0">
                <a:solidFill>
                  <a:srgbClr val="000000"/>
                </a:solidFill>
                <a:latin typeface="Calibri" panose="020F0502020204030204" pitchFamily="34" charset="0"/>
                <a:cs typeface="Calibri" panose="020F0502020204030204" pitchFamily="34" charset="0"/>
              </a:rPr>
              <a:t>Questi meccanismi aumentano il rischio di </a:t>
            </a:r>
            <a:r>
              <a:rPr lang="it-IT" altLang="it-IT" sz="1700" b="1" dirty="0">
                <a:solidFill>
                  <a:srgbClr val="000000"/>
                </a:solidFill>
                <a:latin typeface="Calibri" panose="020F0502020204030204" pitchFamily="34" charset="0"/>
                <a:cs typeface="Calibri" panose="020F0502020204030204" pitchFamily="34" charset="0"/>
              </a:rPr>
              <a:t>comorbidità fisiche</a:t>
            </a:r>
            <a:r>
              <a:rPr lang="it-IT" altLang="it-IT" sz="1700" dirty="0">
                <a:solidFill>
                  <a:srgbClr val="000000"/>
                </a:solidFill>
                <a:latin typeface="Calibri" panose="020F0502020204030204" pitchFamily="34" charset="0"/>
                <a:cs typeface="Calibri" panose="020F0502020204030204" pitchFamily="34" charset="0"/>
              </a:rPr>
              <a:t> (ad es. sindrome metabolica, discontrollo glicemico) e </a:t>
            </a:r>
            <a:r>
              <a:rPr lang="it-IT" altLang="it-IT" sz="1700" b="1" dirty="0">
                <a:solidFill>
                  <a:srgbClr val="000000"/>
                </a:solidFill>
                <a:latin typeface="Calibri" panose="020F0502020204030204" pitchFamily="34" charset="0"/>
                <a:cs typeface="Calibri" panose="020F0502020204030204" pitchFamily="34" charset="0"/>
              </a:rPr>
              <a:t>sofferenza psicologica</a:t>
            </a:r>
            <a:r>
              <a:rPr lang="it-IT" altLang="it-IT" sz="1700" dirty="0">
                <a:solidFill>
                  <a:srgbClr val="000000"/>
                </a:solidFill>
                <a:latin typeface="Calibri" panose="020F0502020204030204" pitchFamily="34" charset="0"/>
                <a:cs typeface="Calibri" panose="020F0502020204030204" pitchFamily="34" charset="0"/>
              </a:rPr>
              <a:t> (depressione, ansia, basse autostima, disordini del comportamento alimentare).</a:t>
            </a:r>
            <a:endParaRPr lang="it-IT" altLang="it-IT"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625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DDAD-3B86-0DDD-C5BD-B91F2D0A942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D1B9B73-6D37-7FC7-515F-62ACF27BA952}"/>
              </a:ext>
            </a:extLst>
          </p:cNvPr>
          <p:cNvSpPr txBox="1">
            <a:spLocks/>
          </p:cNvSpPr>
          <p:nvPr/>
        </p:nvSpPr>
        <p:spPr>
          <a:xfrm>
            <a:off x="0" y="286603"/>
            <a:ext cx="12192000" cy="1450757"/>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sz="3500" dirty="0">
                <a:solidFill>
                  <a:srgbClr val="374D81"/>
                </a:solidFill>
                <a:latin typeface="Calibri" panose="020F0502020204030204" pitchFamily="34" charset="0"/>
                <a:cs typeface="Calibri" panose="020F0502020204030204" pitchFamily="34" charset="0"/>
              </a:rPr>
              <a:t>Effetto dello stigma sulla salute fisica</a:t>
            </a:r>
          </a:p>
        </p:txBody>
      </p:sp>
      <p:sp>
        <p:nvSpPr>
          <p:cNvPr id="3" name="Rectangle 1">
            <a:extLst>
              <a:ext uri="{FF2B5EF4-FFF2-40B4-BE49-F238E27FC236}">
                <a16:creationId xmlns:a16="http://schemas.microsoft.com/office/drawing/2014/main" id="{7F2F5183-7002-8797-CF64-8C05976C655E}"/>
              </a:ext>
            </a:extLst>
          </p:cNvPr>
          <p:cNvSpPr>
            <a:spLocks noChangeArrowheads="1"/>
          </p:cNvSpPr>
          <p:nvPr/>
        </p:nvSpPr>
        <p:spPr bwMode="auto">
          <a:xfrm>
            <a:off x="428625" y="950376"/>
            <a:ext cx="11244263" cy="5573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Disturbi metabolici e fisiologici</a:t>
            </a:r>
          </a:p>
          <a:p>
            <a:pPr marL="742950" lvl="1" indent="-285750">
              <a:lnSpc>
                <a:spcPct val="150000"/>
              </a:lnSpc>
              <a:buFont typeface="Arial" panose="020B0604020202020204" pitchFamily="34" charset="0"/>
              <a:buChar char="•"/>
            </a:pPr>
            <a:r>
              <a:rPr lang="it-IT" altLang="it-IT" sz="1700" dirty="0">
                <a:solidFill>
                  <a:srgbClr val="000000"/>
                </a:solidFill>
                <a:latin typeface="Calibri" panose="020F0502020204030204" pitchFamily="34" charset="0"/>
                <a:cs typeface="Calibri" panose="020F0502020204030204" pitchFamily="34" charset="0"/>
              </a:rPr>
              <a:t>Disregolazione dell’asse ipotalamo-ipofisi-surrene (HPA) e aumento del cortisolo.</a:t>
            </a:r>
          </a:p>
          <a:p>
            <a:pPr lvl="2">
              <a:lnSpc>
                <a:spcPct val="150000"/>
              </a:lnSpc>
            </a:pPr>
            <a:r>
              <a:rPr lang="it-IT" altLang="it-IT" sz="1500" b="1" i="1" dirty="0" err="1">
                <a:solidFill>
                  <a:srgbClr val="000000"/>
                </a:solidFill>
                <a:latin typeface="Calibri" panose="020F0502020204030204" pitchFamily="34" charset="0"/>
                <a:cs typeface="Calibri" panose="020F0502020204030204" pitchFamily="34" charset="0"/>
              </a:rPr>
              <a:t>Tomiyama</a:t>
            </a:r>
            <a:r>
              <a:rPr lang="it-IT" altLang="it-IT" sz="1500" b="1" i="1" dirty="0">
                <a:solidFill>
                  <a:srgbClr val="000000"/>
                </a:solidFill>
                <a:latin typeface="Calibri" panose="020F0502020204030204" pitchFamily="34" charset="0"/>
                <a:cs typeface="Calibri" panose="020F0502020204030204" pitchFamily="34" charset="0"/>
              </a:rPr>
              <a:t> et la., 2014, 2018; </a:t>
            </a:r>
            <a:r>
              <a:rPr lang="it-IT" altLang="it-IT" sz="1500" b="1" i="1" dirty="0" err="1">
                <a:solidFill>
                  <a:srgbClr val="000000"/>
                </a:solidFill>
                <a:latin typeface="Calibri" panose="020F0502020204030204" pitchFamily="34" charset="0"/>
                <a:cs typeface="Calibri" panose="020F0502020204030204" pitchFamily="34" charset="0"/>
              </a:rPr>
              <a:t>Schivey</a:t>
            </a:r>
            <a:r>
              <a:rPr lang="it-IT" altLang="it-IT" sz="1500" b="1" i="1" dirty="0">
                <a:solidFill>
                  <a:srgbClr val="000000"/>
                </a:solidFill>
                <a:latin typeface="Calibri" panose="020F0502020204030204" pitchFamily="34" charset="0"/>
                <a:cs typeface="Calibri" panose="020F0502020204030204" pitchFamily="34" charset="0"/>
              </a:rPr>
              <a:t> et al., 2014; </a:t>
            </a:r>
            <a:r>
              <a:rPr lang="it-IT" altLang="it-IT" sz="1500" b="1" i="1" dirty="0" err="1">
                <a:solidFill>
                  <a:srgbClr val="000000"/>
                </a:solidFill>
                <a:latin typeface="Calibri" panose="020F0502020204030204" pitchFamily="34" charset="0"/>
                <a:cs typeface="Calibri" panose="020F0502020204030204" pitchFamily="34" charset="0"/>
              </a:rPr>
              <a:t>Brewis</a:t>
            </a:r>
            <a:r>
              <a:rPr lang="it-IT" altLang="it-IT" sz="1500" b="1" i="1" dirty="0">
                <a:solidFill>
                  <a:srgbClr val="000000"/>
                </a:solidFill>
                <a:latin typeface="Calibri" panose="020F0502020204030204" pitchFamily="34" charset="0"/>
                <a:cs typeface="Calibri" panose="020F0502020204030204" pitchFamily="34" charset="0"/>
              </a:rPr>
              <a:t> et al., 2022; Daly et al., 2022; </a:t>
            </a:r>
            <a:r>
              <a:rPr lang="it-IT" altLang="it-IT" sz="1500" b="1" i="1" dirty="0" err="1">
                <a:solidFill>
                  <a:srgbClr val="000000"/>
                </a:solidFill>
                <a:latin typeface="Calibri" panose="020F0502020204030204" pitchFamily="34" charset="0"/>
                <a:cs typeface="Calibri" panose="020F0502020204030204" pitchFamily="34" charset="0"/>
              </a:rPr>
              <a:t>Himmelstein</a:t>
            </a:r>
            <a:r>
              <a:rPr lang="it-IT" altLang="it-IT" sz="1500" b="1" i="1" dirty="0">
                <a:solidFill>
                  <a:srgbClr val="000000"/>
                </a:solidFill>
                <a:latin typeface="Calibri" panose="020F0502020204030204" pitchFamily="34" charset="0"/>
                <a:cs typeface="Calibri" panose="020F0502020204030204" pitchFamily="34" charset="0"/>
              </a:rPr>
              <a:t> et al., 2021</a:t>
            </a:r>
          </a:p>
          <a:p>
            <a:pPr lvl="2">
              <a:lnSpc>
                <a:spcPct val="150000"/>
              </a:lnSpc>
            </a:pPr>
            <a:endParaRPr lang="it-IT" altLang="it-IT" sz="1000" b="1" i="1" dirty="0">
              <a:solidFill>
                <a:srgbClr val="000000"/>
              </a:solidFill>
              <a:latin typeface="Calibri" panose="020F0502020204030204" pitchFamily="34" charset="0"/>
              <a:cs typeface="Calibri" panose="020F0502020204030204" pitchFamily="34" charset="0"/>
            </a:endParaRPr>
          </a:p>
          <a:p>
            <a:pPr marL="742950" lvl="1" indent="-285750">
              <a:lnSpc>
                <a:spcPct val="150000"/>
              </a:lnSpc>
              <a:buFont typeface="Arial" panose="020B0604020202020204" pitchFamily="34" charset="0"/>
              <a:buChar char="•"/>
            </a:pP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Aumento del rischio di </a:t>
            </a:r>
            <a:r>
              <a:rPr lang="it-IT" altLang="it-IT" sz="1700" dirty="0">
                <a:solidFill>
                  <a:srgbClr val="000000"/>
                </a:solidFill>
                <a:latin typeface="Calibri" panose="020F0502020204030204" pitchFamily="34" charset="0"/>
                <a:cs typeface="Calibri" panose="020F0502020204030204" pitchFamily="34" charset="0"/>
              </a:rPr>
              <a:t>resistenza insulinica, </a:t>
            </a: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diabete e sindrome metabolica.</a:t>
            </a:r>
          </a:p>
          <a:p>
            <a:pPr lvl="2">
              <a:lnSpc>
                <a:spcPct val="150000"/>
              </a:lnSpc>
            </a:pPr>
            <a:r>
              <a:rPr lang="it-IT" altLang="it-IT" sz="1500" b="1" i="1" dirty="0" err="1">
                <a:solidFill>
                  <a:srgbClr val="000000"/>
                </a:solidFill>
                <a:latin typeface="Calibri" panose="020F0502020204030204" pitchFamily="34" charset="0"/>
                <a:cs typeface="Calibri" panose="020F0502020204030204" pitchFamily="34" charset="0"/>
              </a:rPr>
              <a:t>Kirou</a:t>
            </a:r>
            <a:r>
              <a:rPr lang="it-IT" altLang="it-IT" sz="1500" b="1" i="1" dirty="0">
                <a:solidFill>
                  <a:srgbClr val="000000"/>
                </a:solidFill>
                <a:latin typeface="Calibri" panose="020F0502020204030204" pitchFamily="34" charset="0"/>
                <a:cs typeface="Calibri" panose="020F0502020204030204" pitchFamily="34" charset="0"/>
              </a:rPr>
              <a:t> et al., 2009; </a:t>
            </a:r>
            <a:r>
              <a:rPr lang="it-IT" altLang="it-IT" sz="1500" b="1" i="1" dirty="0" err="1">
                <a:solidFill>
                  <a:srgbClr val="000000"/>
                </a:solidFill>
                <a:latin typeface="Calibri" panose="020F0502020204030204" pitchFamily="34" charset="0"/>
                <a:cs typeface="Calibri" panose="020F0502020204030204" pitchFamily="34" charset="0"/>
              </a:rPr>
              <a:t>Himmelstein</a:t>
            </a:r>
            <a:r>
              <a:rPr lang="it-IT" altLang="it-IT" sz="1500" b="1" i="1" dirty="0">
                <a:solidFill>
                  <a:srgbClr val="000000"/>
                </a:solidFill>
                <a:latin typeface="Calibri" panose="020F0502020204030204" pitchFamily="34" charset="0"/>
                <a:cs typeface="Calibri" panose="020F0502020204030204" pitchFamily="34" charset="0"/>
              </a:rPr>
              <a:t> et al., 2015; </a:t>
            </a:r>
            <a:r>
              <a:rPr lang="it-IT" altLang="it-IT" sz="1500" b="1" i="1" dirty="0" err="1">
                <a:solidFill>
                  <a:srgbClr val="000000"/>
                </a:solidFill>
                <a:latin typeface="Calibri" panose="020F0502020204030204" pitchFamily="34" charset="0"/>
                <a:cs typeface="Calibri" panose="020F0502020204030204" pitchFamily="34" charset="0"/>
              </a:rPr>
              <a:t>Sutin</a:t>
            </a:r>
            <a:r>
              <a:rPr lang="it-IT" altLang="it-IT" sz="1500" b="1" i="1" dirty="0">
                <a:solidFill>
                  <a:srgbClr val="000000"/>
                </a:solidFill>
                <a:latin typeface="Calibri" panose="020F0502020204030204" pitchFamily="34" charset="0"/>
                <a:cs typeface="Calibri" panose="020F0502020204030204" pitchFamily="34" charset="0"/>
              </a:rPr>
              <a:t> et al., 2015; </a:t>
            </a:r>
            <a:r>
              <a:rPr lang="it-IT" altLang="it-IT" sz="1500" b="1" i="1" dirty="0" err="1">
                <a:solidFill>
                  <a:srgbClr val="000000"/>
                </a:solidFill>
                <a:latin typeface="Calibri" panose="020F0502020204030204" pitchFamily="34" charset="0"/>
                <a:cs typeface="Calibri" panose="020F0502020204030204" pitchFamily="34" charset="0"/>
              </a:rPr>
              <a:t>Alimoradi</a:t>
            </a:r>
            <a:r>
              <a:rPr lang="it-IT" altLang="it-IT" sz="1500" b="1" i="1" dirty="0">
                <a:solidFill>
                  <a:srgbClr val="000000"/>
                </a:solidFill>
                <a:latin typeface="Calibri" panose="020F0502020204030204" pitchFamily="34" charset="0"/>
                <a:cs typeface="Calibri" panose="020F0502020204030204" pitchFamily="34" charset="0"/>
              </a:rPr>
              <a:t> et al., 2020; Daly et al., 2021</a:t>
            </a:r>
            <a:endParaRPr kumimoji="0" lang="it-IT" altLang="it-IT" sz="1000" i="1"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lvl="2">
              <a:lnSpc>
                <a:spcPct val="150000"/>
              </a:lnSpc>
            </a:pPr>
            <a:endParaRPr kumimoji="0" lang="it-IT" altLang="it-IT" sz="1000" i="1"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742950" lvl="1" indent="-285750">
              <a:lnSpc>
                <a:spcPct val="150000"/>
              </a:lnSpc>
              <a:buFont typeface="Arial" panose="020B0604020202020204" pitchFamily="34" charset="0"/>
              <a:buChar char="•"/>
            </a:pP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Infiammazione sistemica: l’associazione con lo stigma è indipendente dal BMI.</a:t>
            </a:r>
          </a:p>
          <a:p>
            <a:pPr lvl="2">
              <a:lnSpc>
                <a:spcPct val="150000"/>
              </a:lnSpc>
            </a:pPr>
            <a:r>
              <a:rPr lang="it-IT" altLang="it-IT" sz="1500" b="1" i="1" dirty="0" err="1">
                <a:solidFill>
                  <a:srgbClr val="000000"/>
                </a:solidFill>
                <a:latin typeface="Calibri" panose="020F0502020204030204" pitchFamily="34" charset="0"/>
                <a:cs typeface="Calibri" panose="020F0502020204030204" pitchFamily="34" charset="0"/>
              </a:rPr>
              <a:t>Tsenkova</a:t>
            </a:r>
            <a:r>
              <a:rPr lang="it-IT" altLang="it-IT" sz="1500" b="1" i="1" dirty="0">
                <a:solidFill>
                  <a:srgbClr val="000000"/>
                </a:solidFill>
                <a:latin typeface="Calibri" panose="020F0502020204030204" pitchFamily="34" charset="0"/>
                <a:cs typeface="Calibri" panose="020F0502020204030204" pitchFamily="34" charset="0"/>
              </a:rPr>
              <a:t> et al., 2011; </a:t>
            </a:r>
            <a:r>
              <a:rPr lang="it-IT" altLang="it-IT" sz="1500" b="1" i="1" dirty="0" err="1">
                <a:solidFill>
                  <a:srgbClr val="000000"/>
                </a:solidFill>
                <a:latin typeface="Calibri" panose="020F0502020204030204" pitchFamily="34" charset="0"/>
                <a:cs typeface="Calibri" panose="020F0502020204030204" pitchFamily="34" charset="0"/>
              </a:rPr>
              <a:t>Sutin</a:t>
            </a:r>
            <a:r>
              <a:rPr lang="it-IT" altLang="it-IT" sz="1500" b="1" i="1" dirty="0">
                <a:solidFill>
                  <a:srgbClr val="000000"/>
                </a:solidFill>
                <a:latin typeface="Calibri" panose="020F0502020204030204" pitchFamily="34" charset="0"/>
                <a:cs typeface="Calibri" panose="020F0502020204030204" pitchFamily="34" charset="0"/>
              </a:rPr>
              <a:t> et al., 2015, 2022; Pearl et al., 2018, 2021; </a:t>
            </a:r>
            <a:r>
              <a:rPr lang="it-IT" altLang="it-IT" sz="1500" b="1" i="1" dirty="0" err="1">
                <a:solidFill>
                  <a:srgbClr val="000000"/>
                </a:solidFill>
                <a:latin typeface="Calibri" panose="020F0502020204030204" pitchFamily="34" charset="0"/>
                <a:cs typeface="Calibri" panose="020F0502020204030204" pitchFamily="34" charset="0"/>
              </a:rPr>
              <a:t>Tylka</a:t>
            </a:r>
            <a:r>
              <a:rPr lang="it-IT" altLang="it-IT" sz="1500" b="1" i="1" dirty="0">
                <a:solidFill>
                  <a:srgbClr val="000000"/>
                </a:solidFill>
                <a:latin typeface="Calibri" panose="020F0502020204030204" pitchFamily="34" charset="0"/>
                <a:cs typeface="Calibri" panose="020F0502020204030204" pitchFamily="34" charset="0"/>
              </a:rPr>
              <a:t> et al., 2023</a:t>
            </a:r>
          </a:p>
          <a:p>
            <a:pPr marL="742950" lvl="1" indent="-285750">
              <a:lnSpc>
                <a:spcPct val="150000"/>
              </a:lnSpc>
              <a:buFont typeface="Arial" panose="020B0604020202020204" pitchFamily="34" charset="0"/>
              <a:buChar char="•"/>
            </a:pPr>
            <a:endParaRPr kumimoji="0" lang="it-IT" altLang="it-IT" sz="100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742950" lvl="1" indent="-285750">
              <a:lnSpc>
                <a:spcPct val="150000"/>
              </a:lnSpc>
              <a:buFont typeface="Arial" panose="020B0604020202020204" pitchFamily="34" charset="0"/>
              <a:buChar char="•"/>
            </a:pP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Aumento di mortalità indipendente dal BMI.</a:t>
            </a:r>
          </a:p>
          <a:p>
            <a:pPr lvl="2">
              <a:lnSpc>
                <a:spcPct val="150000"/>
              </a:lnSpc>
            </a:pPr>
            <a:r>
              <a:rPr lang="it-IT" altLang="it-IT" sz="1500" b="1" i="1" dirty="0">
                <a:solidFill>
                  <a:srgbClr val="000000"/>
                </a:solidFill>
                <a:latin typeface="Calibri" panose="020F0502020204030204" pitchFamily="34" charset="0"/>
                <a:cs typeface="Calibri" panose="020F0502020204030204" pitchFamily="34" charset="0"/>
              </a:rPr>
              <a:t>Jackson et al., 2014; </a:t>
            </a:r>
            <a:r>
              <a:rPr lang="it-IT" altLang="it-IT" sz="1500" b="1" i="1" dirty="0" err="1">
                <a:solidFill>
                  <a:srgbClr val="000000"/>
                </a:solidFill>
                <a:latin typeface="Calibri" panose="020F0502020204030204" pitchFamily="34" charset="0"/>
                <a:cs typeface="Calibri" panose="020F0502020204030204" pitchFamily="34" charset="0"/>
              </a:rPr>
              <a:t>Wu</a:t>
            </a:r>
            <a:r>
              <a:rPr lang="it-IT" altLang="it-IT" sz="1500" b="1" i="1" dirty="0">
                <a:solidFill>
                  <a:srgbClr val="000000"/>
                </a:solidFill>
                <a:latin typeface="Calibri" panose="020F0502020204030204" pitchFamily="34" charset="0"/>
                <a:cs typeface="Calibri" panose="020F0502020204030204" pitchFamily="34" charset="0"/>
              </a:rPr>
              <a:t> et al., 2023</a:t>
            </a:r>
            <a:endParaRPr kumimoji="0" lang="it-IT" altLang="it-IT" sz="1500" b="1" i="1"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lvl="1">
              <a:lnSpc>
                <a:spcPct val="150000"/>
              </a:lnSpc>
            </a:pPr>
            <a:endParaRPr kumimoji="0" lang="it-IT" altLang="it-IT" sz="100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Queste risposte riflettono </a:t>
            </a:r>
            <a:r>
              <a:rPr kumimoji="0" lang="it-IT" altLang="it-IT" sz="17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processi fisiologici attivati dallo stress cronico dello stigma</a:t>
            </a:r>
            <a:r>
              <a:rPr kumimoji="0" lang="it-IT" altLang="it-IT" sz="170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analoghi a quelli osservati in altri tipi di discriminazione sociale (es. discriminazioni etniche).</a:t>
            </a:r>
          </a:p>
          <a:p>
            <a:pPr lvl="0" algn="r">
              <a:lnSpc>
                <a:spcPct val="150000"/>
              </a:lnSpc>
            </a:pPr>
            <a:r>
              <a:rPr lang="it-IT" altLang="it-IT" sz="1500" b="1" i="1" dirty="0" err="1">
                <a:solidFill>
                  <a:srgbClr val="000000"/>
                </a:solidFill>
                <a:latin typeface="Calibri" panose="020F0502020204030204" pitchFamily="34" charset="0"/>
                <a:cs typeface="Calibri" panose="020F0502020204030204" pitchFamily="34" charset="0"/>
              </a:rPr>
              <a:t>Chae</a:t>
            </a:r>
            <a:r>
              <a:rPr lang="it-IT" altLang="it-IT" sz="1500" b="1" i="1" dirty="0">
                <a:solidFill>
                  <a:srgbClr val="000000"/>
                </a:solidFill>
                <a:latin typeface="Calibri" panose="020F0502020204030204" pitchFamily="34" charset="0"/>
                <a:cs typeface="Calibri" panose="020F0502020204030204" pitchFamily="34" charset="0"/>
              </a:rPr>
              <a:t> et al., 2014</a:t>
            </a:r>
            <a:endParaRPr kumimoji="0" lang="it-IT" altLang="it-IT" sz="15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4474098"/>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E879E6-8FFE-4154-8F2A-F7518B89B376}">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51128</TotalTime>
  <Words>3665</Words>
  <Application>Microsoft Macintosh PowerPoint</Application>
  <PresentationFormat>Widescreen</PresentationFormat>
  <Paragraphs>365</Paragraphs>
  <Slides>22</Slides>
  <Notes>16</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Arial</vt:lpstr>
      <vt:lpstr>Calibri</vt:lpstr>
      <vt:lpstr>Wingdings</vt:lpstr>
      <vt:lpstr>RetrospectVTI</vt:lpstr>
      <vt:lpstr>Impatto dello stigma sulla qualità di vita, sulla salute fisica e mentale dopo trattamento dell’obesità</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sami.schiff@unipd.it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Schiff Sami</cp:lastModifiedBy>
  <cp:revision>51</cp:revision>
  <dcterms:created xsi:type="dcterms:W3CDTF">2022-02-27T17:36:31Z</dcterms:created>
  <dcterms:modified xsi:type="dcterms:W3CDTF">2026-02-19T10:04:21Z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